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278" r:id="rId3"/>
    <p:sldId id="279" r:id="rId4"/>
    <p:sldId id="283" r:id="rId5"/>
    <p:sldId id="284" r:id="rId6"/>
    <p:sldId id="285" r:id="rId7"/>
    <p:sldId id="262" r:id="rId8"/>
    <p:sldId id="257" r:id="rId9"/>
    <p:sldId id="280" r:id="rId10"/>
    <p:sldId id="263" r:id="rId11"/>
    <p:sldId id="258" r:id="rId12"/>
    <p:sldId id="259" r:id="rId13"/>
    <p:sldId id="260" r:id="rId14"/>
    <p:sldId id="261" r:id="rId15"/>
    <p:sldId id="264" r:id="rId16"/>
    <p:sldId id="265" r:id="rId17"/>
    <p:sldId id="266" r:id="rId18"/>
    <p:sldId id="268" r:id="rId19"/>
    <p:sldId id="269" r:id="rId20"/>
    <p:sldId id="274" r:id="rId21"/>
    <p:sldId id="286" r:id="rId22"/>
    <p:sldId id="277" r:id="rId23"/>
    <p:sldId id="270" r:id="rId24"/>
    <p:sldId id="271" r:id="rId25"/>
    <p:sldId id="272" r:id="rId26"/>
    <p:sldId id="275" r:id="rId27"/>
    <p:sldId id="273" r:id="rId28"/>
    <p:sldId id="281" r:id="rId29"/>
    <p:sldId id="276" r:id="rId30"/>
    <p:sldId id="282" r:id="rId31"/>
    <p:sldId id="267" r:id="rId3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6" d="100"/>
          <a:sy n="116" d="100"/>
        </p:scale>
        <p:origin x="-216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7D00AD-CF32-D643-A767-5E1CCCBE3A43}" type="datetime1">
              <a:rPr lang="it-IT" smtClean="0"/>
              <a:t>01/12/20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14ECCB-F40B-7C4E-9CE5-6EE0CD0A517B}" type="slidenum">
              <a:rPr lang="it-IT" smtClean="0"/>
              <a:t>‹n.›</a:t>
            </a:fld>
            <a:endParaRPr lang="it-IT"/>
          </a:p>
        </p:txBody>
      </p:sp>
    </p:spTree>
    <p:extLst>
      <p:ext uri="{BB962C8B-B14F-4D97-AF65-F5344CB8AC3E}">
        <p14:creationId xmlns:p14="http://schemas.microsoft.com/office/powerpoint/2010/main" val="381396527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660E56-710C-CF45-9AC4-D1D60D0B27BF}" type="datetime1">
              <a:rPr lang="it-IT" smtClean="0"/>
              <a:t>01/12/20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BC11DE-F8AE-EB48-AA9F-951D0AFAAD21}" type="slidenum">
              <a:rPr lang="it-IT" smtClean="0"/>
              <a:t>‹n.›</a:t>
            </a:fld>
            <a:endParaRPr lang="it-IT"/>
          </a:p>
        </p:txBody>
      </p:sp>
    </p:spTree>
    <p:extLst>
      <p:ext uri="{BB962C8B-B14F-4D97-AF65-F5344CB8AC3E}">
        <p14:creationId xmlns:p14="http://schemas.microsoft.com/office/powerpoint/2010/main" val="3546853915"/>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6BC11DE-F8AE-EB48-AA9F-951D0AFAAD21}" type="slidenum">
              <a:rPr lang="it-IT" smtClean="0"/>
              <a:t>1</a:t>
            </a:fld>
            <a:endParaRPr lang="it-IT"/>
          </a:p>
        </p:txBody>
      </p:sp>
      <p:sp>
        <p:nvSpPr>
          <p:cNvPr id="5" name="Segnaposto intestazione 4"/>
          <p:cNvSpPr>
            <a:spLocks noGrp="1"/>
          </p:cNvSpPr>
          <p:nvPr>
            <p:ph type="hdr" sz="quarter" idx="11"/>
          </p:nvPr>
        </p:nvSpPr>
        <p:spPr/>
        <p:txBody>
          <a:bodyPr/>
          <a:lstStyle/>
          <a:p>
            <a:endParaRPr lang="it-IT"/>
          </a:p>
        </p:txBody>
      </p:sp>
    </p:spTree>
    <p:extLst>
      <p:ext uri="{BB962C8B-B14F-4D97-AF65-F5344CB8AC3E}">
        <p14:creationId xmlns:p14="http://schemas.microsoft.com/office/powerpoint/2010/main" val="112433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EAEE57B-038C-FD46-BFDB-E6BA5E24D550}" type="datetime1">
              <a:rPr lang="it-IT" smtClean="0"/>
              <a:t>01/12/20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C964E4-2AC0-7F40-A92E-56A356F1B3CA}" type="slidenum">
              <a:rPr lang="it-IT" smtClean="0"/>
              <a:t>‹n.›</a:t>
            </a:fld>
            <a:endParaRPr lang="it-IT"/>
          </a:p>
        </p:txBody>
      </p:sp>
    </p:spTree>
    <p:extLst>
      <p:ext uri="{BB962C8B-B14F-4D97-AF65-F5344CB8AC3E}">
        <p14:creationId xmlns:p14="http://schemas.microsoft.com/office/powerpoint/2010/main" val="434494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8D2FB5C-08D6-104F-AAE2-DA926DA1BB9C}" type="datetime1">
              <a:rPr lang="it-IT" smtClean="0"/>
              <a:t>01/12/20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C964E4-2AC0-7F40-A92E-56A356F1B3CA}" type="slidenum">
              <a:rPr lang="it-IT" smtClean="0"/>
              <a:t>‹n.›</a:t>
            </a:fld>
            <a:endParaRPr lang="it-IT"/>
          </a:p>
        </p:txBody>
      </p:sp>
    </p:spTree>
    <p:extLst>
      <p:ext uri="{BB962C8B-B14F-4D97-AF65-F5344CB8AC3E}">
        <p14:creationId xmlns:p14="http://schemas.microsoft.com/office/powerpoint/2010/main" val="3172558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30A4109-4D13-2A44-805D-F73A425CF5E3}" type="datetime1">
              <a:rPr lang="it-IT" smtClean="0"/>
              <a:t>01/12/20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C964E4-2AC0-7F40-A92E-56A356F1B3CA}" type="slidenum">
              <a:rPr lang="it-IT" smtClean="0"/>
              <a:t>‹n.›</a:t>
            </a:fld>
            <a:endParaRPr lang="it-IT"/>
          </a:p>
        </p:txBody>
      </p:sp>
    </p:spTree>
    <p:extLst>
      <p:ext uri="{BB962C8B-B14F-4D97-AF65-F5344CB8AC3E}">
        <p14:creationId xmlns:p14="http://schemas.microsoft.com/office/powerpoint/2010/main" val="263813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86D3FBE-5286-C146-AA4A-71D27F3FD949}" type="datetime1">
              <a:rPr lang="it-IT" smtClean="0"/>
              <a:t>01/12/20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C964E4-2AC0-7F40-A92E-56A356F1B3CA}" type="slidenum">
              <a:rPr lang="it-IT" smtClean="0"/>
              <a:t>‹n.›</a:t>
            </a:fld>
            <a:endParaRPr lang="it-IT"/>
          </a:p>
        </p:txBody>
      </p:sp>
    </p:spTree>
    <p:extLst>
      <p:ext uri="{BB962C8B-B14F-4D97-AF65-F5344CB8AC3E}">
        <p14:creationId xmlns:p14="http://schemas.microsoft.com/office/powerpoint/2010/main" val="353876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5CDA5271-63D0-DF4B-9C84-FE487ECE47C5}" type="datetime1">
              <a:rPr lang="it-IT" smtClean="0"/>
              <a:t>01/12/20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C964E4-2AC0-7F40-A92E-56A356F1B3CA}" type="slidenum">
              <a:rPr lang="it-IT" smtClean="0"/>
              <a:t>‹n.›</a:t>
            </a:fld>
            <a:endParaRPr lang="it-IT"/>
          </a:p>
        </p:txBody>
      </p:sp>
    </p:spTree>
    <p:extLst>
      <p:ext uri="{BB962C8B-B14F-4D97-AF65-F5344CB8AC3E}">
        <p14:creationId xmlns:p14="http://schemas.microsoft.com/office/powerpoint/2010/main" val="118311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E41E8BD2-EAA0-A040-B365-63A5CDA16EB8}" type="datetime1">
              <a:rPr lang="it-IT" smtClean="0"/>
              <a:t>01/12/20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C964E4-2AC0-7F40-A92E-56A356F1B3CA}" type="slidenum">
              <a:rPr lang="it-IT" smtClean="0"/>
              <a:t>‹n.›</a:t>
            </a:fld>
            <a:endParaRPr lang="it-IT"/>
          </a:p>
        </p:txBody>
      </p:sp>
    </p:spTree>
    <p:extLst>
      <p:ext uri="{BB962C8B-B14F-4D97-AF65-F5344CB8AC3E}">
        <p14:creationId xmlns:p14="http://schemas.microsoft.com/office/powerpoint/2010/main" val="174594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A32CFEB-2718-F34A-B5C1-A03189370C05}" type="datetime1">
              <a:rPr lang="it-IT" smtClean="0"/>
              <a:t>01/12/20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BC964E4-2AC0-7F40-A92E-56A356F1B3CA}" type="slidenum">
              <a:rPr lang="it-IT" smtClean="0"/>
              <a:t>‹n.›</a:t>
            </a:fld>
            <a:endParaRPr lang="it-IT"/>
          </a:p>
        </p:txBody>
      </p:sp>
    </p:spTree>
    <p:extLst>
      <p:ext uri="{BB962C8B-B14F-4D97-AF65-F5344CB8AC3E}">
        <p14:creationId xmlns:p14="http://schemas.microsoft.com/office/powerpoint/2010/main" val="185779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ADE121E8-7263-1E44-991B-045B86833EFC}" type="datetime1">
              <a:rPr lang="it-IT" smtClean="0"/>
              <a:t>01/12/20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BC964E4-2AC0-7F40-A92E-56A356F1B3CA}" type="slidenum">
              <a:rPr lang="it-IT" smtClean="0"/>
              <a:t>‹n.›</a:t>
            </a:fld>
            <a:endParaRPr lang="it-IT"/>
          </a:p>
        </p:txBody>
      </p:sp>
    </p:spTree>
    <p:extLst>
      <p:ext uri="{BB962C8B-B14F-4D97-AF65-F5344CB8AC3E}">
        <p14:creationId xmlns:p14="http://schemas.microsoft.com/office/powerpoint/2010/main" val="27411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AC71A08-7CAC-7442-A63D-C5B25B8ED30C}" type="datetime1">
              <a:rPr lang="it-IT" smtClean="0"/>
              <a:t>01/12/20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BC964E4-2AC0-7F40-A92E-56A356F1B3CA}" type="slidenum">
              <a:rPr lang="it-IT" smtClean="0"/>
              <a:t>‹n.›</a:t>
            </a:fld>
            <a:endParaRPr lang="it-IT"/>
          </a:p>
        </p:txBody>
      </p:sp>
    </p:spTree>
    <p:extLst>
      <p:ext uri="{BB962C8B-B14F-4D97-AF65-F5344CB8AC3E}">
        <p14:creationId xmlns:p14="http://schemas.microsoft.com/office/powerpoint/2010/main" val="3270041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3A451628-32F7-B444-8672-9A33781D2F66}" type="datetime1">
              <a:rPr lang="it-IT" smtClean="0"/>
              <a:t>01/12/20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C964E4-2AC0-7F40-A92E-56A356F1B3CA}" type="slidenum">
              <a:rPr lang="it-IT" smtClean="0"/>
              <a:t>‹n.›</a:t>
            </a:fld>
            <a:endParaRPr lang="it-IT"/>
          </a:p>
        </p:txBody>
      </p:sp>
    </p:spTree>
    <p:extLst>
      <p:ext uri="{BB962C8B-B14F-4D97-AF65-F5344CB8AC3E}">
        <p14:creationId xmlns:p14="http://schemas.microsoft.com/office/powerpoint/2010/main" val="527191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E2858FD4-CD8F-B94D-A088-356B1BF12A7A}" type="datetime1">
              <a:rPr lang="it-IT" smtClean="0"/>
              <a:t>01/12/20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C964E4-2AC0-7F40-A92E-56A356F1B3CA}" type="slidenum">
              <a:rPr lang="it-IT" smtClean="0"/>
              <a:t>‹n.›</a:t>
            </a:fld>
            <a:endParaRPr lang="it-IT"/>
          </a:p>
        </p:txBody>
      </p:sp>
    </p:spTree>
    <p:extLst>
      <p:ext uri="{BB962C8B-B14F-4D97-AF65-F5344CB8AC3E}">
        <p14:creationId xmlns:p14="http://schemas.microsoft.com/office/powerpoint/2010/main" val="42940676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4105D-8E05-594C-B8CA-FD8D7D0F9B77}" type="datetime1">
              <a:rPr lang="it-IT" smtClean="0"/>
              <a:t>01/12/20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964E4-2AC0-7F40-A92E-56A356F1B3CA}" type="slidenum">
              <a:rPr lang="it-IT" smtClean="0"/>
              <a:t>‹n.›</a:t>
            </a:fld>
            <a:endParaRPr lang="it-IT"/>
          </a:p>
        </p:txBody>
      </p:sp>
    </p:spTree>
    <p:extLst>
      <p:ext uri="{BB962C8B-B14F-4D97-AF65-F5344CB8AC3E}">
        <p14:creationId xmlns:p14="http://schemas.microsoft.com/office/powerpoint/2010/main" val="953206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osettiegatti.eu/info/norme/statali/2020_0120.htm%231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923586"/>
            <a:ext cx="7654428" cy="526516"/>
          </a:xfrm>
        </p:spPr>
        <p:txBody>
          <a:bodyPr>
            <a:normAutofit fontScale="90000"/>
          </a:bodyPr>
          <a:lstStyle/>
          <a:p>
            <a:r>
              <a:rPr lang="it-IT" dirty="0"/>
              <a:t>SUPERBONUS 110%</a:t>
            </a:r>
          </a:p>
        </p:txBody>
      </p:sp>
      <p:sp>
        <p:nvSpPr>
          <p:cNvPr id="3" name="Sottotitolo 2"/>
          <p:cNvSpPr>
            <a:spLocks noGrp="1"/>
          </p:cNvSpPr>
          <p:nvPr>
            <p:ph type="subTitle" idx="1"/>
          </p:nvPr>
        </p:nvSpPr>
        <p:spPr/>
        <p:txBody>
          <a:bodyPr/>
          <a:lstStyle/>
          <a:p>
            <a:endParaRPr lang="it-IT" dirty="0"/>
          </a:p>
        </p:txBody>
      </p:sp>
      <p:pic>
        <p:nvPicPr>
          <p:cNvPr id="4" name="Immagine 3"/>
          <p:cNvPicPr>
            <a:picLocks noChangeAspect="1"/>
          </p:cNvPicPr>
          <p:nvPr/>
        </p:nvPicPr>
        <p:blipFill>
          <a:blip r:embed="rId3"/>
          <a:stretch>
            <a:fillRect/>
          </a:stretch>
        </p:blipFill>
        <p:spPr>
          <a:xfrm>
            <a:off x="325789" y="152176"/>
            <a:ext cx="1045811" cy="931426"/>
          </a:xfrm>
          <a:prstGeom prst="rect">
            <a:avLst/>
          </a:prstGeom>
        </p:spPr>
      </p:pic>
      <p:sp>
        <p:nvSpPr>
          <p:cNvPr id="5" name="Text Box 1"/>
          <p:cNvSpPr txBox="1">
            <a:spLocks noChangeArrowheads="1"/>
          </p:cNvSpPr>
          <p:nvPr/>
        </p:nvSpPr>
        <p:spPr bwMode="auto">
          <a:xfrm>
            <a:off x="1350032" y="438950"/>
            <a:ext cx="7260200" cy="30110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chemeClr val="tx1"/>
                </a:solidFill>
                <a:effectLst/>
                <a:latin typeface="Arial"/>
                <a:ea typeface="ÇlÇr ñæí©" charset="0"/>
                <a:cs typeface="Arial"/>
              </a:rPr>
              <a:t>COLLEGIO DEI GEOMETRI E GEOMETRI LAUREATI DELLA PROVINCIA DI AREZZ</a:t>
            </a:r>
            <a:r>
              <a:rPr kumimoji="0" lang="it-IT" sz="1400" b="1" i="0" u="none" strike="noStrike" cap="none" normalizeH="0" baseline="0" dirty="0">
                <a:ln>
                  <a:noFill/>
                </a:ln>
                <a:solidFill>
                  <a:schemeClr val="tx1"/>
                </a:solidFill>
                <a:effectLst/>
                <a:latin typeface="Cambria" charset="0"/>
                <a:ea typeface="ÇlÇr ñæí©" charset="0"/>
              </a:rPr>
              <a:t>O</a:t>
            </a:r>
          </a:p>
        </p:txBody>
      </p:sp>
      <p:pic>
        <p:nvPicPr>
          <p:cNvPr id="7" name="Immagine 6" descr="guida-superbonus-1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0032" y="1890408"/>
            <a:ext cx="7040193" cy="4466699"/>
          </a:xfrm>
          <a:prstGeom prst="rect">
            <a:avLst/>
          </a:prstGeom>
          <a:ln w="12700" cmpd="sng">
            <a:solidFill>
              <a:schemeClr val="tx1"/>
            </a:solidFill>
          </a:ln>
        </p:spPr>
      </p:pic>
    </p:spTree>
    <p:extLst>
      <p:ext uri="{BB962C8B-B14F-4D97-AF65-F5344CB8AC3E}">
        <p14:creationId xmlns:p14="http://schemas.microsoft.com/office/powerpoint/2010/main" val="264124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Art. 34-bis DPR 380/01</a:t>
            </a:r>
            <a:br>
              <a:rPr lang="it-IT" dirty="0"/>
            </a:br>
            <a:r>
              <a:rPr lang="it-IT" sz="3600" i="1" dirty="0"/>
              <a:t>introdotto dalla Legge 120 del 11-09-2020</a:t>
            </a:r>
          </a:p>
        </p:txBody>
      </p:sp>
      <p:sp>
        <p:nvSpPr>
          <p:cNvPr id="3" name="Segnaposto contenuto 2"/>
          <p:cNvSpPr>
            <a:spLocks noGrp="1"/>
          </p:cNvSpPr>
          <p:nvPr>
            <p:ph idx="1"/>
          </p:nvPr>
        </p:nvSpPr>
        <p:spPr/>
        <p:txBody>
          <a:bodyPr>
            <a:normAutofit fontScale="55000" lnSpcReduction="20000"/>
          </a:bodyPr>
          <a:lstStyle/>
          <a:p>
            <a:r>
              <a:rPr lang="it-IT" b="1" dirty="0"/>
              <a:t>Art. 34-bis. Tolleranze costruttive</a:t>
            </a:r>
            <a:br>
              <a:rPr lang="it-IT" b="1" dirty="0"/>
            </a:br>
            <a:r>
              <a:rPr lang="it-IT" i="1" dirty="0"/>
              <a:t>(articolo introdotto dall'</a:t>
            </a:r>
            <a:r>
              <a:rPr lang="it-IT" i="1" dirty="0">
                <a:hlinkClick r:id="rId2"/>
              </a:rPr>
              <a:t>art. 10, comma 1, lettera p), della legge n. 120 del 2020</a:t>
            </a:r>
            <a:r>
              <a:rPr lang="it-IT" i="1" dirty="0"/>
              <a:t>)</a:t>
            </a:r>
            <a:endParaRPr lang="it-IT" dirty="0"/>
          </a:p>
          <a:p>
            <a:r>
              <a:rPr lang="it-IT" dirty="0"/>
              <a:t>1. Il mancato rispetto dell’altezza, dei distacchi, della cubatura, della superficie coperta e di ogni altro parametro delle singole unità immobiliari non costituisce violazione edilizia se contenuto entro il limite del 2 per cento delle misure previste nel titolo abilitativo. </a:t>
            </a:r>
          </a:p>
          <a:p>
            <a:r>
              <a:rPr lang="it-IT" dirty="0"/>
              <a:t>2. Fuori dai casi di cui al comma 1, limitatamente agli immobili non sottoposti a tutela ai sensi del decreto legislativo 22 gennaio 2004, n. 42, costituiscono inoltre tolleranze esecutive le irregolarità geometriche e le modifiche alle finiture degli edifici di minima entità, nonché la diversa collocazione di impianti e opere interne, eseguite durante i lavori per l’attuazione di titoli abilitativi edilizi, a condizione che non comportino violazione della disciplina urbanistica ed edilizia e non pregiudichino l’agibilità dell’immobile. </a:t>
            </a:r>
          </a:p>
          <a:p>
            <a:r>
              <a:rPr lang="it-IT" dirty="0"/>
              <a:t>3. Le tolleranze esecutive di cui ai commi 1 e 2 realizzate nel corso di precedenti interventi edilizi, non costituendo violazioni edilizie, sono dichiarate dal tecnico abilitato, ai fini dell’attestazione dello stato legittimo degli immobili, nella modulistica relativa a nuove istanze, comunicazioni e segnalazioni edilizie ovvero, con apposita dichiarazione asseverata allegata agli atti aventi per oggetto trasferimento o costituzione, ovvero scioglimento della comunione, di diritti reali.</a:t>
            </a:r>
          </a:p>
          <a:p>
            <a:endParaRPr lang="it-IT" dirty="0"/>
          </a:p>
        </p:txBody>
      </p:sp>
    </p:spTree>
    <p:extLst>
      <p:ext uri="{BB962C8B-B14F-4D97-AF65-F5344CB8AC3E}">
        <p14:creationId xmlns:p14="http://schemas.microsoft.com/office/powerpoint/2010/main" val="483925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EDIFICI PLURIFAMILIARI</a:t>
            </a:r>
          </a:p>
        </p:txBody>
      </p:sp>
      <p:sp>
        <p:nvSpPr>
          <p:cNvPr id="3" name="Segnaposto contenuto 2"/>
          <p:cNvSpPr>
            <a:spLocks noGrp="1"/>
          </p:cNvSpPr>
          <p:nvPr>
            <p:ph idx="1"/>
          </p:nvPr>
        </p:nvSpPr>
        <p:spPr/>
        <p:txBody>
          <a:bodyPr/>
          <a:lstStyle/>
          <a:p>
            <a:pPr marL="0" indent="0">
              <a:buNone/>
            </a:pPr>
            <a:r>
              <a:rPr lang="it-IT" dirty="0"/>
              <a:t>                </a:t>
            </a:r>
            <a:r>
              <a:rPr lang="it-IT" dirty="0">
                <a:solidFill>
                  <a:srgbClr val="FF0000"/>
                </a:solidFill>
              </a:rPr>
              <a:t>INTERVENTI TRAINANTI</a:t>
            </a:r>
          </a:p>
          <a:p>
            <a:pPr algn="just"/>
            <a:r>
              <a:rPr lang="it-IT" sz="2400" dirty="0"/>
              <a:t>Isolamento termico delle superfici opache verticali, orizzontali o inclinate che interessano l’involucro dell’edificio con un’incidenza superiore al 25%</a:t>
            </a:r>
          </a:p>
          <a:p>
            <a:pPr algn="just"/>
            <a:r>
              <a:rPr lang="it-IT" sz="2400" dirty="0"/>
              <a:t>sostituzione dell’impianto di riscaldamento dell’edificio con ad esempio un impianto a pompa di calore o a condensazione</a:t>
            </a:r>
          </a:p>
          <a:p>
            <a:pPr marL="0" indent="0" algn="ctr">
              <a:buNone/>
            </a:pPr>
            <a:endParaRPr lang="it-IT" sz="2400" dirty="0"/>
          </a:p>
          <a:p>
            <a:pPr marL="0" indent="0" algn="ctr">
              <a:buNone/>
            </a:pPr>
            <a:r>
              <a:rPr lang="it-IT" sz="3600" b="1" i="1" dirty="0">
                <a:solidFill>
                  <a:srgbClr val="0000FF"/>
                </a:solidFill>
              </a:rPr>
              <a:t>SERVE LA CONFORMITA’ EDILIZIA</a:t>
            </a:r>
          </a:p>
          <a:p>
            <a:pPr marL="0" indent="0" algn="ctr">
              <a:buNone/>
            </a:pPr>
            <a:r>
              <a:rPr lang="it-IT" sz="3600" b="1" i="1" u="sng" dirty="0">
                <a:solidFill>
                  <a:srgbClr val="0000FF"/>
                </a:solidFill>
              </a:rPr>
              <a:t>SOLO</a:t>
            </a:r>
            <a:r>
              <a:rPr lang="it-IT" sz="3600" b="1" i="1" dirty="0">
                <a:solidFill>
                  <a:srgbClr val="0000FF"/>
                </a:solidFill>
              </a:rPr>
              <a:t> DELLE PARTI COMUNI </a:t>
            </a:r>
          </a:p>
        </p:txBody>
      </p:sp>
      <p:pic>
        <p:nvPicPr>
          <p:cNvPr id="4" name="Immagine 3" descr="s-l4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425" y="1236828"/>
            <a:ext cx="1569627" cy="926592"/>
          </a:xfrm>
          <a:prstGeom prst="rect">
            <a:avLst/>
          </a:prstGeom>
        </p:spPr>
      </p:pic>
    </p:spTree>
    <p:extLst>
      <p:ext uri="{BB962C8B-B14F-4D97-AF65-F5344CB8AC3E}">
        <p14:creationId xmlns:p14="http://schemas.microsoft.com/office/powerpoint/2010/main" val="1591283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EDIFICI PLURIFAMILIARI</a:t>
            </a:r>
          </a:p>
        </p:txBody>
      </p:sp>
      <p:sp>
        <p:nvSpPr>
          <p:cNvPr id="3" name="Segnaposto contenuto 2"/>
          <p:cNvSpPr>
            <a:spLocks noGrp="1"/>
          </p:cNvSpPr>
          <p:nvPr>
            <p:ph idx="1"/>
          </p:nvPr>
        </p:nvSpPr>
        <p:spPr/>
        <p:txBody>
          <a:bodyPr/>
          <a:lstStyle/>
          <a:p>
            <a:pPr marL="0" indent="0">
              <a:buNone/>
            </a:pPr>
            <a:r>
              <a:rPr lang="it-IT" dirty="0"/>
              <a:t>                </a:t>
            </a:r>
            <a:r>
              <a:rPr lang="it-IT" dirty="0">
                <a:solidFill>
                  <a:srgbClr val="FF0000"/>
                </a:solidFill>
              </a:rPr>
              <a:t>INTERVENTI TRAINATI</a:t>
            </a:r>
          </a:p>
          <a:p>
            <a:pPr algn="just"/>
            <a:r>
              <a:rPr lang="it-IT" sz="2400" dirty="0"/>
              <a:t>Installazione di pannelli solari e di sistemi di accumulo integrati</a:t>
            </a:r>
          </a:p>
          <a:p>
            <a:pPr algn="just"/>
            <a:r>
              <a:rPr lang="it-IT" sz="2400" dirty="0"/>
              <a:t>Installazione di colonnine elettriche per la ricarica dei veicoli elettrici</a:t>
            </a:r>
          </a:p>
          <a:p>
            <a:pPr algn="just"/>
            <a:r>
              <a:rPr lang="it-IT" sz="2400" dirty="0"/>
              <a:t>Sostituzione degli infissi</a:t>
            </a:r>
          </a:p>
          <a:p>
            <a:pPr marL="0" indent="0" algn="ctr">
              <a:buNone/>
            </a:pPr>
            <a:r>
              <a:rPr lang="it-IT" sz="3600" b="1" i="1" dirty="0">
                <a:solidFill>
                  <a:srgbClr val="0000FF"/>
                </a:solidFill>
              </a:rPr>
              <a:t>SERVE LA CONFORMITA’ EDILIZIA</a:t>
            </a:r>
          </a:p>
          <a:p>
            <a:pPr marL="0" indent="0" algn="ctr">
              <a:buNone/>
            </a:pPr>
            <a:r>
              <a:rPr lang="it-IT" sz="3600" b="1" i="1" dirty="0">
                <a:solidFill>
                  <a:srgbClr val="0000FF"/>
                </a:solidFill>
              </a:rPr>
              <a:t>SIA DELLE PARTI COMUNI CHE DELLE SINGOLE UNITA’ IMMOBILIARI</a:t>
            </a:r>
          </a:p>
        </p:txBody>
      </p:sp>
      <p:pic>
        <p:nvPicPr>
          <p:cNvPr id="6" name="Immagine 5" descr="U5bb09ebfa0234eff87d565df4b2e7fd6s.jpg_350x35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06" y="875180"/>
            <a:ext cx="1450040" cy="1450040"/>
          </a:xfrm>
          <a:prstGeom prst="rect">
            <a:avLst/>
          </a:prstGeom>
        </p:spPr>
      </p:pic>
    </p:spTree>
    <p:extLst>
      <p:ext uri="{BB962C8B-B14F-4D97-AF65-F5344CB8AC3E}">
        <p14:creationId xmlns:p14="http://schemas.microsoft.com/office/powerpoint/2010/main" val="101070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EDIFICI SINGOLI O MONOFAMILIARI</a:t>
            </a:r>
          </a:p>
        </p:txBody>
      </p:sp>
      <p:sp>
        <p:nvSpPr>
          <p:cNvPr id="3" name="Segnaposto contenuto 2"/>
          <p:cNvSpPr>
            <a:spLocks noGrp="1"/>
          </p:cNvSpPr>
          <p:nvPr>
            <p:ph idx="1"/>
          </p:nvPr>
        </p:nvSpPr>
        <p:spPr/>
        <p:txBody>
          <a:bodyPr>
            <a:normAutofit fontScale="55000" lnSpcReduction="20000"/>
          </a:bodyPr>
          <a:lstStyle/>
          <a:p>
            <a:pPr marL="0" indent="0">
              <a:buNone/>
            </a:pPr>
            <a:r>
              <a:rPr lang="it-IT" dirty="0"/>
              <a:t>                     </a:t>
            </a:r>
            <a:r>
              <a:rPr lang="it-IT" sz="4400" dirty="0"/>
              <a:t> </a:t>
            </a:r>
            <a:r>
              <a:rPr lang="it-IT" sz="4400" dirty="0">
                <a:solidFill>
                  <a:srgbClr val="FF0000"/>
                </a:solidFill>
              </a:rPr>
              <a:t>INTERVENTI TRAINANTI</a:t>
            </a:r>
          </a:p>
          <a:p>
            <a:pPr algn="just">
              <a:lnSpc>
                <a:spcPct val="120000"/>
              </a:lnSpc>
            </a:pPr>
            <a:r>
              <a:rPr lang="it-IT" sz="4400" dirty="0"/>
              <a:t>Isolamento termico delle superfici opache verticali, orizzontali o inclinate che interessano l’involucro dell’edificio con un’incidenza superiore al 25%</a:t>
            </a:r>
          </a:p>
          <a:p>
            <a:pPr algn="just">
              <a:lnSpc>
                <a:spcPct val="120000"/>
              </a:lnSpc>
            </a:pPr>
            <a:r>
              <a:rPr lang="it-IT" sz="4400" dirty="0"/>
              <a:t>sostituzione dell’impianto di riscaldamento dell’edificio con ad esempio un impianto a pompa di calore o a condensazione</a:t>
            </a:r>
          </a:p>
          <a:p>
            <a:pPr marL="0" indent="0" algn="ctr">
              <a:buNone/>
            </a:pPr>
            <a:endParaRPr lang="it-IT" sz="3600" b="1" i="1" dirty="0">
              <a:solidFill>
                <a:srgbClr val="0000FF"/>
              </a:solidFill>
            </a:endParaRPr>
          </a:p>
          <a:p>
            <a:pPr marL="0" indent="0" algn="ctr">
              <a:buNone/>
            </a:pPr>
            <a:endParaRPr lang="it-IT" sz="3600" b="1" i="1" dirty="0">
              <a:solidFill>
                <a:srgbClr val="0000FF"/>
              </a:solidFill>
            </a:endParaRPr>
          </a:p>
          <a:p>
            <a:pPr marL="0" indent="0" algn="ctr">
              <a:buNone/>
            </a:pPr>
            <a:r>
              <a:rPr lang="it-IT" sz="6600" b="1" i="1" dirty="0">
                <a:solidFill>
                  <a:srgbClr val="0000FF"/>
                </a:solidFill>
              </a:rPr>
              <a:t>SERVE LA CONFORMITA’ EDILIZIA</a:t>
            </a:r>
          </a:p>
          <a:p>
            <a:pPr marL="0" indent="0" algn="ctr">
              <a:buNone/>
            </a:pPr>
            <a:r>
              <a:rPr lang="it-IT" sz="6600" b="1" i="1" u="sng" dirty="0">
                <a:solidFill>
                  <a:srgbClr val="0000FF"/>
                </a:solidFill>
              </a:rPr>
              <a:t>DELL’INTERO EDIFICIO</a:t>
            </a:r>
          </a:p>
        </p:txBody>
      </p:sp>
      <p:pic>
        <p:nvPicPr>
          <p:cNvPr id="5" name="Immagine 4" descr="s-l4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03" y="1036897"/>
            <a:ext cx="1449624" cy="926592"/>
          </a:xfrm>
          <a:prstGeom prst="rect">
            <a:avLst/>
          </a:prstGeom>
        </p:spPr>
      </p:pic>
    </p:spTree>
    <p:extLst>
      <p:ext uri="{BB962C8B-B14F-4D97-AF65-F5344CB8AC3E}">
        <p14:creationId xmlns:p14="http://schemas.microsoft.com/office/powerpoint/2010/main" val="260696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EDIFICI SINGOLI O MONOFAMILIARI</a:t>
            </a:r>
          </a:p>
        </p:txBody>
      </p:sp>
      <p:sp>
        <p:nvSpPr>
          <p:cNvPr id="3" name="Segnaposto contenuto 2"/>
          <p:cNvSpPr>
            <a:spLocks noGrp="1"/>
          </p:cNvSpPr>
          <p:nvPr>
            <p:ph idx="1"/>
          </p:nvPr>
        </p:nvSpPr>
        <p:spPr/>
        <p:txBody>
          <a:bodyPr>
            <a:normAutofit/>
          </a:bodyPr>
          <a:lstStyle/>
          <a:p>
            <a:pPr marL="0" indent="0">
              <a:buNone/>
            </a:pPr>
            <a:r>
              <a:rPr lang="it-IT" dirty="0">
                <a:solidFill>
                  <a:srgbClr val="FF0000"/>
                </a:solidFill>
              </a:rPr>
              <a:t>IN			</a:t>
            </a:r>
            <a:r>
              <a:rPr lang="it-IT" sz="2600" dirty="0">
                <a:solidFill>
                  <a:srgbClr val="FF0000"/>
                </a:solidFill>
              </a:rPr>
              <a:t>INTERVENTI TRAINATI</a:t>
            </a:r>
          </a:p>
          <a:p>
            <a:pPr algn="just"/>
            <a:r>
              <a:rPr lang="it-IT" sz="2600" dirty="0"/>
              <a:t>Installazione di pannelli solari e di sistemi di accumulo integrati</a:t>
            </a:r>
          </a:p>
          <a:p>
            <a:pPr algn="just"/>
            <a:r>
              <a:rPr lang="it-IT" sz="2600" dirty="0"/>
              <a:t>Installazione di colonnine elettriche per la ricarica dei veicoli elettrici</a:t>
            </a:r>
          </a:p>
          <a:p>
            <a:pPr algn="just"/>
            <a:r>
              <a:rPr lang="it-IT" sz="2600" dirty="0"/>
              <a:t>Sostituzione degli infissi</a:t>
            </a:r>
          </a:p>
          <a:p>
            <a:pPr marL="0" indent="0" algn="ctr">
              <a:buNone/>
            </a:pPr>
            <a:r>
              <a:rPr lang="it-IT" sz="4400" b="1" i="1" dirty="0">
                <a:solidFill>
                  <a:srgbClr val="0000FF"/>
                </a:solidFill>
              </a:rPr>
              <a:t>SERVE LA CONFORMITA’ EDILIZIA</a:t>
            </a:r>
          </a:p>
          <a:p>
            <a:pPr marL="0" indent="0" algn="ctr">
              <a:buNone/>
            </a:pPr>
            <a:r>
              <a:rPr lang="it-IT" sz="4400" b="1" i="1" u="sng" dirty="0">
                <a:solidFill>
                  <a:srgbClr val="0000FF"/>
                </a:solidFill>
              </a:rPr>
              <a:t>DELL’INTERO EDIFICIO</a:t>
            </a:r>
          </a:p>
          <a:p>
            <a:pPr marL="0" indent="0">
              <a:buNone/>
            </a:pPr>
            <a:endParaRPr lang="it-IT" dirty="0"/>
          </a:p>
        </p:txBody>
      </p:sp>
      <p:sp>
        <p:nvSpPr>
          <p:cNvPr id="4" name="Titolo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sp>
        <p:nvSpPr>
          <p:cNvPr id="5" name="Segnaposto contenuto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it-IT" sz="3600" b="1" i="1" dirty="0">
              <a:solidFill>
                <a:srgbClr val="0000FF"/>
              </a:solidFill>
            </a:endParaRPr>
          </a:p>
        </p:txBody>
      </p:sp>
      <p:pic>
        <p:nvPicPr>
          <p:cNvPr id="6" name="Immagine 5" descr="U5bb09ebfa0234eff87d565df4b2e7fd6s.jpg_350x35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06" y="1070078"/>
            <a:ext cx="1450040" cy="1130082"/>
          </a:xfrm>
          <a:prstGeom prst="rect">
            <a:avLst/>
          </a:prstGeom>
        </p:spPr>
      </p:pic>
    </p:spTree>
    <p:extLst>
      <p:ext uri="{BB962C8B-B14F-4D97-AF65-F5344CB8AC3E}">
        <p14:creationId xmlns:p14="http://schemas.microsoft.com/office/powerpoint/2010/main" val="3541293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85447"/>
          </a:xfrm>
        </p:spPr>
        <p:txBody>
          <a:bodyPr/>
          <a:lstStyle/>
          <a:p>
            <a:r>
              <a:rPr lang="it-IT" dirty="0"/>
              <a:t>ESEMPI DI DIFFORMITA’</a:t>
            </a:r>
          </a:p>
        </p:txBody>
      </p:sp>
      <p:sp>
        <p:nvSpPr>
          <p:cNvPr id="4" name="Rettangolo 3"/>
          <p:cNvSpPr/>
          <p:nvPr/>
        </p:nvSpPr>
        <p:spPr>
          <a:xfrm>
            <a:off x="1222431" y="1584414"/>
            <a:ext cx="2010055" cy="2390175"/>
          </a:xfrm>
          <a:prstGeom prst="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p:cNvSpPr/>
          <p:nvPr/>
        </p:nvSpPr>
        <p:spPr>
          <a:xfrm>
            <a:off x="1752445" y="2264465"/>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1 8"/>
          <p:cNvCxnSpPr/>
          <p:nvPr/>
        </p:nvCxnSpPr>
        <p:spPr>
          <a:xfrm flipH="1">
            <a:off x="2582468" y="2414476"/>
            <a:ext cx="780021" cy="0"/>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14" name="CasellaDiTesto 13"/>
          <p:cNvSpPr txBox="1"/>
          <p:nvPr/>
        </p:nvSpPr>
        <p:spPr>
          <a:xfrm>
            <a:off x="2666845" y="2045144"/>
            <a:ext cx="593244" cy="369332"/>
          </a:xfrm>
          <a:prstGeom prst="rect">
            <a:avLst/>
          </a:prstGeom>
          <a:noFill/>
        </p:spPr>
        <p:txBody>
          <a:bodyPr wrap="none" rtlCol="0">
            <a:spAutoFit/>
          </a:bodyPr>
          <a:lstStyle/>
          <a:p>
            <a:r>
              <a:rPr lang="it-IT" dirty="0"/>
              <a:t>5,00</a:t>
            </a:r>
          </a:p>
        </p:txBody>
      </p:sp>
      <p:sp>
        <p:nvSpPr>
          <p:cNvPr id="16" name="Rettangolo 15"/>
          <p:cNvSpPr/>
          <p:nvPr/>
        </p:nvSpPr>
        <p:spPr>
          <a:xfrm>
            <a:off x="5782554" y="1605111"/>
            <a:ext cx="2010055" cy="2390175"/>
          </a:xfrm>
          <a:prstGeom prst="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Rettangolo 16"/>
          <p:cNvSpPr/>
          <p:nvPr/>
        </p:nvSpPr>
        <p:spPr>
          <a:xfrm>
            <a:off x="6312568" y="2285162"/>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8" name="Connettore 1 17"/>
          <p:cNvCxnSpPr/>
          <p:nvPr/>
        </p:nvCxnSpPr>
        <p:spPr>
          <a:xfrm flipH="1">
            <a:off x="7142591" y="2435173"/>
            <a:ext cx="780021" cy="0"/>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19" name="CasellaDiTesto 18"/>
          <p:cNvSpPr txBox="1"/>
          <p:nvPr/>
        </p:nvSpPr>
        <p:spPr>
          <a:xfrm>
            <a:off x="7226968" y="2065841"/>
            <a:ext cx="593244" cy="369332"/>
          </a:xfrm>
          <a:prstGeom prst="rect">
            <a:avLst/>
          </a:prstGeom>
          <a:noFill/>
        </p:spPr>
        <p:txBody>
          <a:bodyPr wrap="none" rtlCol="0">
            <a:spAutoFit/>
          </a:bodyPr>
          <a:lstStyle/>
          <a:p>
            <a:r>
              <a:rPr lang="it-IT" dirty="0"/>
              <a:t>5,06</a:t>
            </a:r>
          </a:p>
        </p:txBody>
      </p:sp>
      <p:sp>
        <p:nvSpPr>
          <p:cNvPr id="20" name="CasellaDiTesto 19"/>
          <p:cNvSpPr txBox="1"/>
          <p:nvPr/>
        </p:nvSpPr>
        <p:spPr>
          <a:xfrm>
            <a:off x="1162661" y="1120076"/>
            <a:ext cx="2199828" cy="369332"/>
          </a:xfrm>
          <a:prstGeom prst="rect">
            <a:avLst/>
          </a:prstGeom>
          <a:noFill/>
        </p:spPr>
        <p:txBody>
          <a:bodyPr wrap="none" rtlCol="0">
            <a:spAutoFit/>
          </a:bodyPr>
          <a:lstStyle/>
          <a:p>
            <a:r>
              <a:rPr lang="it-IT" dirty="0"/>
              <a:t>STATO AUTORIZZATO</a:t>
            </a:r>
          </a:p>
        </p:txBody>
      </p:sp>
      <p:sp>
        <p:nvSpPr>
          <p:cNvPr id="21" name="CasellaDiTesto 20"/>
          <p:cNvSpPr txBox="1"/>
          <p:nvPr/>
        </p:nvSpPr>
        <p:spPr>
          <a:xfrm>
            <a:off x="5782554" y="1120076"/>
            <a:ext cx="1996159" cy="369332"/>
          </a:xfrm>
          <a:prstGeom prst="rect">
            <a:avLst/>
          </a:prstGeom>
          <a:noFill/>
        </p:spPr>
        <p:txBody>
          <a:bodyPr wrap="none" rtlCol="0">
            <a:spAutoFit/>
          </a:bodyPr>
          <a:lstStyle/>
          <a:p>
            <a:r>
              <a:rPr lang="it-IT" dirty="0"/>
              <a:t>STATO REALIZZATO</a:t>
            </a:r>
          </a:p>
        </p:txBody>
      </p:sp>
      <p:sp>
        <p:nvSpPr>
          <p:cNvPr id="22" name="CasellaDiTesto 21"/>
          <p:cNvSpPr txBox="1"/>
          <p:nvPr/>
        </p:nvSpPr>
        <p:spPr>
          <a:xfrm>
            <a:off x="1162661" y="4090292"/>
            <a:ext cx="6695425" cy="1477328"/>
          </a:xfrm>
          <a:prstGeom prst="rect">
            <a:avLst/>
          </a:prstGeom>
          <a:noFill/>
        </p:spPr>
        <p:txBody>
          <a:bodyPr wrap="none" rtlCol="0">
            <a:spAutoFit/>
          </a:bodyPr>
          <a:lstStyle/>
          <a:p>
            <a:pPr algn="ctr"/>
            <a:r>
              <a:rPr lang="it-IT" dirty="0"/>
              <a:t>La distanza dal confine prevista nel progetto era pari a ml. 5,00</a:t>
            </a:r>
          </a:p>
          <a:p>
            <a:pPr algn="ctr"/>
            <a:r>
              <a:rPr lang="it-IT" dirty="0"/>
              <a:t>Il fabbricato è stato realizzato a ml. 5,06</a:t>
            </a:r>
          </a:p>
          <a:p>
            <a:pPr algn="ctr"/>
            <a:r>
              <a:rPr lang="it-IT" dirty="0"/>
              <a:t>La tolleranza prevede il 2% ovvero fino a ml. 0,10</a:t>
            </a:r>
          </a:p>
          <a:p>
            <a:pPr algn="ctr"/>
            <a:r>
              <a:rPr lang="it-IT" dirty="0"/>
              <a:t>Nell’esempio il fabbricato realizzato a ml. 5,06 rientra nella tolleranza</a:t>
            </a:r>
          </a:p>
          <a:p>
            <a:pPr algn="ctr"/>
            <a:endParaRPr lang="it-IT" dirty="0"/>
          </a:p>
        </p:txBody>
      </p:sp>
      <p:sp>
        <p:nvSpPr>
          <p:cNvPr id="23" name="CasellaDiTesto 22"/>
          <p:cNvSpPr txBox="1"/>
          <p:nvPr/>
        </p:nvSpPr>
        <p:spPr>
          <a:xfrm>
            <a:off x="1560052" y="5320383"/>
            <a:ext cx="5998034" cy="1015663"/>
          </a:xfrm>
          <a:prstGeom prst="rect">
            <a:avLst/>
          </a:prstGeom>
          <a:noFill/>
        </p:spPr>
        <p:txBody>
          <a:bodyPr wrap="square" rtlCol="0">
            <a:spAutoFit/>
          </a:bodyPr>
          <a:lstStyle/>
          <a:p>
            <a:pPr algn="ctr"/>
            <a:r>
              <a:rPr lang="it-IT" dirty="0">
                <a:solidFill>
                  <a:srgbClr val="0000FF"/>
                </a:solidFill>
              </a:rPr>
              <a:t>LA POSIZIONE NEL LOTTO E’ CONFORME PERCHE’LA DISTANZA RIENTRA NELLA TOLLERANZA DEL 2%</a:t>
            </a:r>
          </a:p>
          <a:p>
            <a:pPr algn="ctr"/>
            <a:r>
              <a:rPr lang="it-IT" sz="2400" dirty="0">
                <a:solidFill>
                  <a:srgbClr val="FF0000"/>
                </a:solidFill>
              </a:rPr>
              <a:t>IL BENEFICIO FISCALE NON DECADE</a:t>
            </a:r>
          </a:p>
        </p:txBody>
      </p:sp>
    </p:spTree>
    <p:extLst>
      <p:ext uri="{BB962C8B-B14F-4D97-AF65-F5344CB8AC3E}">
        <p14:creationId xmlns:p14="http://schemas.microsoft.com/office/powerpoint/2010/main" val="3308432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85447"/>
          </a:xfrm>
        </p:spPr>
        <p:txBody>
          <a:bodyPr/>
          <a:lstStyle/>
          <a:p>
            <a:r>
              <a:rPr lang="it-IT" dirty="0"/>
              <a:t>ESEMPI DI DIFFORMITA’</a:t>
            </a:r>
          </a:p>
        </p:txBody>
      </p:sp>
      <p:sp>
        <p:nvSpPr>
          <p:cNvPr id="4" name="Rettangolo 3"/>
          <p:cNvSpPr/>
          <p:nvPr/>
        </p:nvSpPr>
        <p:spPr>
          <a:xfrm>
            <a:off x="1222431" y="1584414"/>
            <a:ext cx="2010055" cy="2390175"/>
          </a:xfrm>
          <a:prstGeom prst="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p:cNvSpPr/>
          <p:nvPr/>
        </p:nvSpPr>
        <p:spPr>
          <a:xfrm>
            <a:off x="1752445" y="2264465"/>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1 8"/>
          <p:cNvCxnSpPr/>
          <p:nvPr/>
        </p:nvCxnSpPr>
        <p:spPr>
          <a:xfrm flipH="1">
            <a:off x="2582468" y="2414476"/>
            <a:ext cx="780021" cy="0"/>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14" name="CasellaDiTesto 13"/>
          <p:cNvSpPr txBox="1"/>
          <p:nvPr/>
        </p:nvSpPr>
        <p:spPr>
          <a:xfrm>
            <a:off x="2666845" y="2045144"/>
            <a:ext cx="593244" cy="369332"/>
          </a:xfrm>
          <a:prstGeom prst="rect">
            <a:avLst/>
          </a:prstGeom>
          <a:noFill/>
        </p:spPr>
        <p:txBody>
          <a:bodyPr wrap="none" rtlCol="0">
            <a:spAutoFit/>
          </a:bodyPr>
          <a:lstStyle/>
          <a:p>
            <a:r>
              <a:rPr lang="it-IT" dirty="0"/>
              <a:t>5,00</a:t>
            </a:r>
          </a:p>
        </p:txBody>
      </p:sp>
      <p:sp>
        <p:nvSpPr>
          <p:cNvPr id="16" name="Rettangolo 15"/>
          <p:cNvSpPr/>
          <p:nvPr/>
        </p:nvSpPr>
        <p:spPr>
          <a:xfrm>
            <a:off x="5782554" y="1605111"/>
            <a:ext cx="2010055" cy="2390175"/>
          </a:xfrm>
          <a:prstGeom prst="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Rettangolo 16"/>
          <p:cNvSpPr/>
          <p:nvPr/>
        </p:nvSpPr>
        <p:spPr>
          <a:xfrm>
            <a:off x="6312568" y="2285162"/>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8" name="Connettore 1 17"/>
          <p:cNvCxnSpPr/>
          <p:nvPr/>
        </p:nvCxnSpPr>
        <p:spPr>
          <a:xfrm flipH="1">
            <a:off x="7142591" y="2435173"/>
            <a:ext cx="780021" cy="0"/>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19" name="CasellaDiTesto 18"/>
          <p:cNvSpPr txBox="1"/>
          <p:nvPr/>
        </p:nvSpPr>
        <p:spPr>
          <a:xfrm>
            <a:off x="7226968" y="2065841"/>
            <a:ext cx="593244" cy="369332"/>
          </a:xfrm>
          <a:prstGeom prst="rect">
            <a:avLst/>
          </a:prstGeom>
          <a:noFill/>
        </p:spPr>
        <p:txBody>
          <a:bodyPr wrap="none" rtlCol="0">
            <a:spAutoFit/>
          </a:bodyPr>
          <a:lstStyle/>
          <a:p>
            <a:r>
              <a:rPr lang="it-IT" dirty="0"/>
              <a:t>6,00</a:t>
            </a:r>
          </a:p>
        </p:txBody>
      </p:sp>
      <p:sp>
        <p:nvSpPr>
          <p:cNvPr id="20" name="CasellaDiTesto 19"/>
          <p:cNvSpPr txBox="1"/>
          <p:nvPr/>
        </p:nvSpPr>
        <p:spPr>
          <a:xfrm>
            <a:off x="1162661" y="1120076"/>
            <a:ext cx="2199828" cy="369332"/>
          </a:xfrm>
          <a:prstGeom prst="rect">
            <a:avLst/>
          </a:prstGeom>
          <a:noFill/>
        </p:spPr>
        <p:txBody>
          <a:bodyPr wrap="none" rtlCol="0">
            <a:spAutoFit/>
          </a:bodyPr>
          <a:lstStyle/>
          <a:p>
            <a:r>
              <a:rPr lang="it-IT" dirty="0"/>
              <a:t>STATO AUTORIZZATO</a:t>
            </a:r>
          </a:p>
        </p:txBody>
      </p:sp>
      <p:sp>
        <p:nvSpPr>
          <p:cNvPr id="21" name="CasellaDiTesto 20"/>
          <p:cNvSpPr txBox="1"/>
          <p:nvPr/>
        </p:nvSpPr>
        <p:spPr>
          <a:xfrm>
            <a:off x="5782554" y="1120076"/>
            <a:ext cx="1996159" cy="369332"/>
          </a:xfrm>
          <a:prstGeom prst="rect">
            <a:avLst/>
          </a:prstGeom>
          <a:noFill/>
        </p:spPr>
        <p:txBody>
          <a:bodyPr wrap="none" rtlCol="0">
            <a:spAutoFit/>
          </a:bodyPr>
          <a:lstStyle/>
          <a:p>
            <a:r>
              <a:rPr lang="it-IT" dirty="0"/>
              <a:t>STATO REALIZZATO</a:t>
            </a:r>
          </a:p>
        </p:txBody>
      </p:sp>
      <p:sp>
        <p:nvSpPr>
          <p:cNvPr id="22" name="CasellaDiTesto 21"/>
          <p:cNvSpPr txBox="1"/>
          <p:nvPr/>
        </p:nvSpPr>
        <p:spPr>
          <a:xfrm>
            <a:off x="870909" y="4090292"/>
            <a:ext cx="7278931" cy="1477328"/>
          </a:xfrm>
          <a:prstGeom prst="rect">
            <a:avLst/>
          </a:prstGeom>
          <a:noFill/>
        </p:spPr>
        <p:txBody>
          <a:bodyPr wrap="none" rtlCol="0">
            <a:spAutoFit/>
          </a:bodyPr>
          <a:lstStyle/>
          <a:p>
            <a:pPr algn="ctr"/>
            <a:r>
              <a:rPr lang="it-IT" dirty="0"/>
              <a:t>La distanza dal confine prevista nel progetto era pari a ml. 5,00</a:t>
            </a:r>
          </a:p>
          <a:p>
            <a:pPr algn="ctr"/>
            <a:r>
              <a:rPr lang="it-IT" dirty="0"/>
              <a:t>Il fabbricato è stato realizzato a ml. 6,00</a:t>
            </a:r>
          </a:p>
          <a:p>
            <a:pPr algn="ctr"/>
            <a:r>
              <a:rPr lang="it-IT" dirty="0"/>
              <a:t>La tolleranza prevede il 2% ovvero fino a ml. 0,10</a:t>
            </a:r>
          </a:p>
          <a:p>
            <a:pPr algn="ctr"/>
            <a:r>
              <a:rPr lang="it-IT" dirty="0"/>
              <a:t>Nell’esempio il fabbricato realizzato a ml. 6,00 e non rientra nella tolleranza</a:t>
            </a:r>
          </a:p>
          <a:p>
            <a:pPr algn="ctr"/>
            <a:endParaRPr lang="it-IT" dirty="0"/>
          </a:p>
        </p:txBody>
      </p:sp>
      <p:sp>
        <p:nvSpPr>
          <p:cNvPr id="23" name="CasellaDiTesto 22"/>
          <p:cNvSpPr txBox="1"/>
          <p:nvPr/>
        </p:nvSpPr>
        <p:spPr>
          <a:xfrm>
            <a:off x="1560052" y="5320383"/>
            <a:ext cx="5998034" cy="1015663"/>
          </a:xfrm>
          <a:prstGeom prst="rect">
            <a:avLst/>
          </a:prstGeom>
          <a:noFill/>
        </p:spPr>
        <p:txBody>
          <a:bodyPr wrap="square" rtlCol="0">
            <a:spAutoFit/>
          </a:bodyPr>
          <a:lstStyle/>
          <a:p>
            <a:pPr algn="ctr"/>
            <a:r>
              <a:rPr lang="it-IT" dirty="0">
                <a:solidFill>
                  <a:srgbClr val="0000FF"/>
                </a:solidFill>
              </a:rPr>
              <a:t>LA POSIZIONE NEL LOTTO E’ DIFFORME PERCHE’ LA DISTANZA </a:t>
            </a:r>
            <a:r>
              <a:rPr lang="it-IT" u="sng" dirty="0">
                <a:solidFill>
                  <a:srgbClr val="0000FF"/>
                </a:solidFill>
              </a:rPr>
              <a:t>NON</a:t>
            </a:r>
            <a:r>
              <a:rPr lang="it-IT" dirty="0">
                <a:solidFill>
                  <a:srgbClr val="0000FF"/>
                </a:solidFill>
              </a:rPr>
              <a:t> RIENTRA NELLA TOLLERANZA DEL 2%</a:t>
            </a:r>
          </a:p>
          <a:p>
            <a:pPr algn="ctr"/>
            <a:r>
              <a:rPr lang="it-IT" sz="2400" dirty="0">
                <a:solidFill>
                  <a:srgbClr val="FF0000"/>
                </a:solidFill>
              </a:rPr>
              <a:t>IL BENEFICIO FISCALE </a:t>
            </a:r>
            <a:r>
              <a:rPr lang="it-IT" sz="2400" u="sng" dirty="0">
                <a:solidFill>
                  <a:srgbClr val="FF0000"/>
                </a:solidFill>
              </a:rPr>
              <a:t>DECADE</a:t>
            </a:r>
          </a:p>
        </p:txBody>
      </p:sp>
    </p:spTree>
    <p:extLst>
      <p:ext uri="{BB962C8B-B14F-4D97-AF65-F5344CB8AC3E}">
        <p14:creationId xmlns:p14="http://schemas.microsoft.com/office/powerpoint/2010/main" val="680197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terrazza chiusa.jpg"/>
          <p:cNvPicPr>
            <a:picLocks noGrp="1" noChangeAspect="1"/>
          </p:cNvPicPr>
          <p:nvPr>
            <p:ph idx="1"/>
          </p:nvPr>
        </p:nvPicPr>
        <p:blipFill>
          <a:blip r:embed="rId2">
            <a:extLst>
              <a:ext uri="{28A0092B-C50C-407E-A947-70E740481C1C}">
                <a14:useLocalDpi xmlns:a14="http://schemas.microsoft.com/office/drawing/2010/main" val="0"/>
              </a:ext>
            </a:extLst>
          </a:blip>
          <a:srcRect l="19412" r="19412"/>
          <a:stretch>
            <a:fillRect/>
          </a:stretch>
        </p:blipFill>
        <p:spPr>
          <a:xfrm>
            <a:off x="1927233" y="920135"/>
            <a:ext cx="5382435" cy="2778105"/>
          </a:xfrm>
        </p:spPr>
      </p:pic>
      <p:sp>
        <p:nvSpPr>
          <p:cNvPr id="5" name="CasellaDiTesto 4"/>
          <p:cNvSpPr txBox="1"/>
          <p:nvPr/>
        </p:nvSpPr>
        <p:spPr>
          <a:xfrm>
            <a:off x="5360147" y="386869"/>
            <a:ext cx="3174442" cy="646331"/>
          </a:xfrm>
          <a:prstGeom prst="rect">
            <a:avLst/>
          </a:prstGeom>
          <a:noFill/>
        </p:spPr>
        <p:txBody>
          <a:bodyPr wrap="none" rtlCol="0">
            <a:spAutoFit/>
          </a:bodyPr>
          <a:lstStyle/>
          <a:p>
            <a:r>
              <a:rPr lang="it-IT" dirty="0"/>
              <a:t>TERRAZZA CHIUSA CON INFISSO </a:t>
            </a:r>
          </a:p>
          <a:p>
            <a:endParaRPr lang="it-IT" dirty="0"/>
          </a:p>
        </p:txBody>
      </p:sp>
      <p:cxnSp>
        <p:nvCxnSpPr>
          <p:cNvPr id="7" name="Connettore 2 6"/>
          <p:cNvCxnSpPr/>
          <p:nvPr/>
        </p:nvCxnSpPr>
        <p:spPr>
          <a:xfrm flipH="1">
            <a:off x="5520151" y="740037"/>
            <a:ext cx="370010" cy="133009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CasellaDiTesto 9"/>
          <p:cNvSpPr txBox="1"/>
          <p:nvPr/>
        </p:nvSpPr>
        <p:spPr>
          <a:xfrm>
            <a:off x="1205835" y="3724362"/>
            <a:ext cx="6901845" cy="923330"/>
          </a:xfrm>
          <a:prstGeom prst="rect">
            <a:avLst/>
          </a:prstGeom>
          <a:noFill/>
        </p:spPr>
        <p:txBody>
          <a:bodyPr wrap="square" rtlCol="0">
            <a:spAutoFit/>
          </a:bodyPr>
          <a:lstStyle/>
          <a:p>
            <a:pPr algn="ctr"/>
            <a:r>
              <a:rPr lang="it-IT" dirty="0"/>
              <a:t>LA PRESENZA DI TERRAZZE CHIUSE CON INFISSI</a:t>
            </a:r>
          </a:p>
          <a:p>
            <a:pPr algn="ctr"/>
            <a:r>
              <a:rPr lang="it-IT" u="sng" dirty="0">
                <a:solidFill>
                  <a:srgbClr val="0000FF"/>
                </a:solidFill>
              </a:rPr>
              <a:t>PUO’ FAR DECADERE IL BENIFICIO FISCALE</a:t>
            </a:r>
            <a:r>
              <a:rPr lang="it-IT" dirty="0"/>
              <a:t> </a:t>
            </a:r>
          </a:p>
          <a:p>
            <a:pPr algn="ctr"/>
            <a:r>
              <a:rPr lang="it-IT" dirty="0"/>
              <a:t>QUALORA L’OPERA SIA AVVENUTA IN ASSENZA DI TITOLO EDILIZIO</a:t>
            </a:r>
          </a:p>
        </p:txBody>
      </p:sp>
      <p:sp>
        <p:nvSpPr>
          <p:cNvPr id="11" name="CasellaDiTesto 10"/>
          <p:cNvSpPr txBox="1"/>
          <p:nvPr/>
        </p:nvSpPr>
        <p:spPr>
          <a:xfrm>
            <a:off x="565741" y="4798883"/>
            <a:ext cx="7968848" cy="923330"/>
          </a:xfrm>
          <a:prstGeom prst="rect">
            <a:avLst/>
          </a:prstGeom>
          <a:noFill/>
        </p:spPr>
        <p:txBody>
          <a:bodyPr wrap="none" rtlCol="0">
            <a:spAutoFit/>
          </a:bodyPr>
          <a:lstStyle/>
          <a:p>
            <a:pPr algn="ctr"/>
            <a:r>
              <a:rPr lang="it-IT" dirty="0">
                <a:solidFill>
                  <a:srgbClr val="008000"/>
                </a:solidFill>
              </a:rPr>
              <a:t>NON PENSIAMO CHE TALI OPERE POSSANO RIENTRARE NELLE TOLLERANZE DEL 2%</a:t>
            </a:r>
          </a:p>
          <a:p>
            <a:pPr algn="ctr"/>
            <a:r>
              <a:rPr lang="it-IT" dirty="0"/>
              <a:t>DELLE MISURE PROGETTUALI POICHE’ NON SONO NATE CON </a:t>
            </a:r>
          </a:p>
          <a:p>
            <a:pPr algn="ctr"/>
            <a:r>
              <a:rPr lang="it-IT" dirty="0"/>
              <a:t>LA COSTRUZIONE DELL’EDIFICIO</a:t>
            </a:r>
          </a:p>
        </p:txBody>
      </p:sp>
      <p:sp>
        <p:nvSpPr>
          <p:cNvPr id="12" name="CasellaDiTesto 11"/>
          <p:cNvSpPr txBox="1"/>
          <p:nvPr/>
        </p:nvSpPr>
        <p:spPr>
          <a:xfrm>
            <a:off x="1127760" y="5781040"/>
            <a:ext cx="7036489" cy="646331"/>
          </a:xfrm>
          <a:prstGeom prst="rect">
            <a:avLst/>
          </a:prstGeom>
          <a:noFill/>
        </p:spPr>
        <p:txBody>
          <a:bodyPr wrap="none" rtlCol="0">
            <a:spAutoFit/>
          </a:bodyPr>
          <a:lstStyle/>
          <a:p>
            <a:pPr algn="ctr"/>
            <a:r>
              <a:rPr lang="it-IT" dirty="0">
                <a:solidFill>
                  <a:srgbClr val="FF0000"/>
                </a:solidFill>
              </a:rPr>
              <a:t>L’ABUSO POTRA’ ESSERE ELIMINATO O CON LA RIMOZIONE DELL’INFISSO</a:t>
            </a:r>
          </a:p>
          <a:p>
            <a:pPr algn="ctr"/>
            <a:r>
              <a:rPr lang="it-IT" dirty="0">
                <a:solidFill>
                  <a:srgbClr val="FF0000"/>
                </a:solidFill>
              </a:rPr>
              <a:t>O CON PRATICA DI SANATORIA EDILIZIA QUALORA POSSIBILE</a:t>
            </a:r>
          </a:p>
        </p:txBody>
      </p:sp>
    </p:spTree>
    <p:extLst>
      <p:ext uri="{BB962C8B-B14F-4D97-AF65-F5344CB8AC3E}">
        <p14:creationId xmlns:p14="http://schemas.microsoft.com/office/powerpoint/2010/main" val="2590158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0132"/>
            <a:ext cx="8229600" cy="1143000"/>
          </a:xfrm>
        </p:spPr>
        <p:txBody>
          <a:bodyPr/>
          <a:lstStyle/>
          <a:p>
            <a:r>
              <a:rPr lang="it-IT" dirty="0">
                <a:solidFill>
                  <a:srgbClr val="0000FF"/>
                </a:solidFill>
              </a:rPr>
              <a:t>COMPUTI METRICI</a:t>
            </a:r>
          </a:p>
        </p:txBody>
      </p:sp>
      <p:sp>
        <p:nvSpPr>
          <p:cNvPr id="3" name="Segnaposto contenuto 2"/>
          <p:cNvSpPr>
            <a:spLocks noGrp="1"/>
          </p:cNvSpPr>
          <p:nvPr>
            <p:ph idx="1"/>
          </p:nvPr>
        </p:nvSpPr>
        <p:spPr>
          <a:xfrm>
            <a:off x="457200" y="1107817"/>
            <a:ext cx="8229600" cy="5228359"/>
          </a:xfrm>
        </p:spPr>
        <p:txBody>
          <a:bodyPr>
            <a:noAutofit/>
          </a:bodyPr>
          <a:lstStyle/>
          <a:p>
            <a:pPr marL="0" indent="0" algn="just">
              <a:lnSpc>
                <a:spcPct val="170000"/>
              </a:lnSpc>
              <a:buNone/>
            </a:pPr>
            <a:r>
              <a:rPr lang="it-IT" sz="1800" dirty="0"/>
              <a:t>I computi metrici dovranno essere redatti suddividendo chiaramente i vari interventi previsti in:</a:t>
            </a:r>
          </a:p>
          <a:p>
            <a:pPr algn="just">
              <a:lnSpc>
                <a:spcPct val="170000"/>
              </a:lnSpc>
            </a:pPr>
            <a:r>
              <a:rPr lang="it-IT" sz="1800" dirty="0"/>
              <a:t>INTERVENTI TRAINANTI</a:t>
            </a:r>
          </a:p>
          <a:p>
            <a:pPr algn="just">
              <a:lnSpc>
                <a:spcPct val="170000"/>
              </a:lnSpc>
            </a:pPr>
            <a:r>
              <a:rPr lang="it-IT" sz="1800" dirty="0"/>
              <a:t>INTERVENTI TRAINATI </a:t>
            </a:r>
          </a:p>
          <a:p>
            <a:pPr marL="0" indent="0" algn="just">
              <a:lnSpc>
                <a:spcPct val="170000"/>
              </a:lnSpc>
              <a:buNone/>
            </a:pPr>
            <a:r>
              <a:rPr lang="it-IT" sz="1800" u="sng" dirty="0">
                <a:solidFill>
                  <a:srgbClr val="0000FF"/>
                </a:solidFill>
              </a:rPr>
              <a:t>Qualora ci siano opere che non rientrano nel </a:t>
            </a:r>
            <a:r>
              <a:rPr lang="it-IT" sz="1800" u="sng" dirty="0" err="1">
                <a:solidFill>
                  <a:srgbClr val="0000FF"/>
                </a:solidFill>
              </a:rPr>
              <a:t>Superbonus</a:t>
            </a:r>
            <a:r>
              <a:rPr lang="it-IT" sz="1800" u="sng" dirty="0">
                <a:solidFill>
                  <a:srgbClr val="0000FF"/>
                </a:solidFill>
              </a:rPr>
              <a:t> 110%, computarle a parte. </a:t>
            </a:r>
            <a:r>
              <a:rPr lang="it-IT" sz="1800" dirty="0"/>
              <a:t>Queste opere possono magari rientrare in:</a:t>
            </a:r>
          </a:p>
          <a:p>
            <a:pPr algn="just">
              <a:lnSpc>
                <a:spcPct val="170000"/>
              </a:lnSpc>
            </a:pPr>
            <a:r>
              <a:rPr lang="it-IT" sz="1800" dirty="0"/>
              <a:t>INTERVENTI RELATIVI AL BONUS FACCIATE</a:t>
            </a:r>
          </a:p>
          <a:p>
            <a:pPr algn="just">
              <a:lnSpc>
                <a:spcPct val="170000"/>
              </a:lnSpc>
            </a:pPr>
            <a:r>
              <a:rPr lang="it-IT" sz="1800" dirty="0"/>
              <a:t>INTERVENTI RELATIVI ALLA DETRAZIONE DEL 50% </a:t>
            </a:r>
          </a:p>
          <a:p>
            <a:pPr marL="0" indent="0" algn="just">
              <a:lnSpc>
                <a:spcPct val="170000"/>
              </a:lnSpc>
              <a:buNone/>
            </a:pPr>
            <a:r>
              <a:rPr lang="it-IT" sz="1800" u="sng" dirty="0">
                <a:solidFill>
                  <a:srgbClr val="FF0000"/>
                </a:solidFill>
              </a:rPr>
              <a:t>I MATERIALI DA USARE PER IL SUPERBONUS 110% DEVONO ESSERE CAM</a:t>
            </a:r>
            <a:r>
              <a:rPr lang="it-IT" sz="1800" dirty="0">
                <a:solidFill>
                  <a:srgbClr val="FF0000"/>
                </a:solidFill>
              </a:rPr>
              <a:t> </a:t>
            </a:r>
            <a:r>
              <a:rPr lang="it-IT" sz="1800" dirty="0"/>
              <a:t>(ovvero materiali che rispettano i criteri ambientali minimi)</a:t>
            </a:r>
          </a:p>
        </p:txBody>
      </p:sp>
    </p:spTree>
    <p:extLst>
      <p:ext uri="{BB962C8B-B14F-4D97-AF65-F5344CB8AC3E}">
        <p14:creationId xmlns:p14="http://schemas.microsoft.com/office/powerpoint/2010/main" val="4250539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INTERVENTI TRAINANTI E TRAINATI</a:t>
            </a:r>
          </a:p>
        </p:txBody>
      </p:sp>
      <p:sp>
        <p:nvSpPr>
          <p:cNvPr id="3" name="Segnaposto contenuto 2"/>
          <p:cNvSpPr>
            <a:spLocks noGrp="1"/>
          </p:cNvSpPr>
          <p:nvPr>
            <p:ph idx="1"/>
          </p:nvPr>
        </p:nvSpPr>
        <p:spPr>
          <a:xfrm>
            <a:off x="457200" y="1250174"/>
            <a:ext cx="8229600" cy="4940277"/>
          </a:xfrm>
        </p:spPr>
        <p:txBody>
          <a:bodyPr>
            <a:normAutofit fontScale="92500" lnSpcReduction="20000"/>
          </a:bodyPr>
          <a:lstStyle/>
          <a:p>
            <a:pPr marL="0" indent="0">
              <a:buNone/>
            </a:pPr>
            <a:r>
              <a:rPr lang="it-IT" sz="2800" dirty="0"/>
              <a:t>Nella redazione di ogni computo differenziare in maniera puntuale l’opera principale da tutte le opere accessorie, comunque indispensabili per la realizzazione dell’intervento.</a:t>
            </a:r>
          </a:p>
          <a:p>
            <a:pPr marL="0" indent="0">
              <a:buNone/>
            </a:pPr>
            <a:r>
              <a:rPr lang="it-IT" sz="2800" dirty="0"/>
              <a:t>Ad esempio per la realizzazione di un cappotto esterno avremo:</a:t>
            </a:r>
          </a:p>
          <a:p>
            <a:pPr marL="0" indent="0">
              <a:buNone/>
            </a:pPr>
            <a:r>
              <a:rPr lang="it-IT" sz="2800" u="sng" dirty="0">
                <a:solidFill>
                  <a:srgbClr val="FF0000"/>
                </a:solidFill>
              </a:rPr>
              <a:t>Opera principale:</a:t>
            </a:r>
          </a:p>
          <a:p>
            <a:r>
              <a:rPr lang="it-IT" sz="2800" dirty="0"/>
              <a:t>fornitura e posa in opera di cappotto esterno</a:t>
            </a:r>
          </a:p>
          <a:p>
            <a:r>
              <a:rPr lang="it-IT" sz="2800" dirty="0" err="1"/>
              <a:t>etc</a:t>
            </a:r>
            <a:endParaRPr lang="it-IT" sz="2800" dirty="0"/>
          </a:p>
          <a:p>
            <a:pPr marL="0" indent="0">
              <a:buNone/>
            </a:pPr>
            <a:r>
              <a:rPr lang="it-IT" sz="2800" u="sng" dirty="0">
                <a:solidFill>
                  <a:srgbClr val="FF0000"/>
                </a:solidFill>
              </a:rPr>
              <a:t>Opere accessorie:</a:t>
            </a:r>
          </a:p>
          <a:p>
            <a:r>
              <a:rPr lang="it-IT" sz="2800" dirty="0"/>
              <a:t>prolungamento soglie finestre</a:t>
            </a:r>
          </a:p>
          <a:p>
            <a:r>
              <a:rPr lang="it-IT" sz="2800" dirty="0"/>
              <a:t>smontaggio discendenti</a:t>
            </a:r>
          </a:p>
          <a:p>
            <a:r>
              <a:rPr lang="it-IT" sz="2800" dirty="0" err="1"/>
              <a:t>etc</a:t>
            </a:r>
            <a:endParaRPr lang="it-IT" sz="2800" dirty="0"/>
          </a:p>
          <a:p>
            <a:pPr marL="0" indent="0">
              <a:buNone/>
            </a:pPr>
            <a:endParaRPr lang="it-IT" sz="2800" dirty="0"/>
          </a:p>
          <a:p>
            <a:pPr marL="0" indent="0">
              <a:buNone/>
            </a:pPr>
            <a:endParaRPr lang="it-IT" dirty="0"/>
          </a:p>
        </p:txBody>
      </p:sp>
    </p:spTree>
    <p:extLst>
      <p:ext uri="{BB962C8B-B14F-4D97-AF65-F5344CB8AC3E}">
        <p14:creationId xmlns:p14="http://schemas.microsoft.com/office/powerpoint/2010/main" val="3189941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24239"/>
            <a:ext cx="8229600" cy="6363198"/>
          </a:xfrm>
        </p:spPr>
        <p:txBody>
          <a:bodyPr>
            <a:normAutofit fontScale="25000" lnSpcReduction="20000"/>
          </a:bodyPr>
          <a:lstStyle/>
          <a:p>
            <a:pPr lvl="0"/>
            <a:endParaRPr lang="it-IT" b="1" dirty="0"/>
          </a:p>
          <a:p>
            <a:pPr marL="0" indent="0">
              <a:buNone/>
            </a:pPr>
            <a:r>
              <a:rPr lang="it-IT" b="1" dirty="0"/>
              <a:t>        </a:t>
            </a:r>
            <a:r>
              <a:rPr lang="it-IT" sz="5600" b="1" dirty="0"/>
              <a:t> CONDOMINIO</a:t>
            </a:r>
            <a:endParaRPr lang="it-IT" sz="5600" dirty="0"/>
          </a:p>
          <a:p>
            <a:pPr marL="0" indent="0">
              <a:buNone/>
            </a:pPr>
            <a:r>
              <a:rPr lang="it-IT" sz="5600" b="1" dirty="0"/>
              <a:t> </a:t>
            </a:r>
            <a:endParaRPr lang="it-IT" sz="5600" dirty="0"/>
          </a:p>
          <a:p>
            <a:r>
              <a:rPr lang="it-IT" sz="5600" dirty="0">
                <a:solidFill>
                  <a:srgbClr val="FF0000"/>
                </a:solidFill>
              </a:rPr>
              <a:t>1.  Assemblea dei proprietari e consenso favorevole agli interventi;</a:t>
            </a:r>
          </a:p>
          <a:p>
            <a:r>
              <a:rPr lang="it-IT" sz="5600" dirty="0"/>
              <a:t> </a:t>
            </a:r>
          </a:p>
          <a:p>
            <a:r>
              <a:rPr lang="it-IT" sz="5600" dirty="0"/>
              <a:t>2. Incarico a professionista per APE ante e APE post per verifica fattibilità;</a:t>
            </a:r>
          </a:p>
          <a:p>
            <a:r>
              <a:rPr lang="it-IT" sz="5600" dirty="0"/>
              <a:t>     Incarico a professionista per verifiche di conformità edilizio urbanistica;</a:t>
            </a:r>
          </a:p>
          <a:p>
            <a:endParaRPr lang="it-IT" sz="5600" dirty="0"/>
          </a:p>
          <a:p>
            <a:r>
              <a:rPr lang="it-IT" sz="5600" dirty="0">
                <a:solidFill>
                  <a:srgbClr val="0000FF"/>
                </a:solidFill>
              </a:rPr>
              <a:t>3. Sopralluoghi ed esecuzione di rilievi dell’intero edificio e delle singole unità immobiliari (queste ultime  in relazione ad eventuali interventi trainati);</a:t>
            </a:r>
          </a:p>
          <a:p>
            <a:endParaRPr lang="it-IT" sz="5600" dirty="0"/>
          </a:p>
          <a:p>
            <a:r>
              <a:rPr lang="it-IT" sz="5600" dirty="0"/>
              <a:t>4. Redazione di asseverazione in merito allo stato legittimo dell’immobile (e delle singole unità immobiliari – vedi punto 3);</a:t>
            </a:r>
          </a:p>
          <a:p>
            <a:r>
              <a:rPr lang="it-IT" sz="5600" dirty="0"/>
              <a:t>    Redazione dell’analisi energetica per verifica del superamento della soglia (2 classi) e convenienza degli   interventi;</a:t>
            </a:r>
          </a:p>
          <a:p>
            <a:endParaRPr lang="it-IT" sz="5600" dirty="0"/>
          </a:p>
          <a:p>
            <a:r>
              <a:rPr lang="it-IT" sz="5600" dirty="0">
                <a:solidFill>
                  <a:srgbClr val="FF0000"/>
                </a:solidFill>
              </a:rPr>
              <a:t>5. Contatti con Istituti di Credito, ESCO, Imprese, per verificare la possibilità per il condominio (ed eventualmente per i singoli condomini) di poter accedere a cessione del credito e/o sconto in fattura e scelta della opzione più idonea;</a:t>
            </a:r>
          </a:p>
          <a:p>
            <a:endParaRPr lang="it-IT" sz="5600" dirty="0"/>
          </a:p>
          <a:p>
            <a:r>
              <a:rPr lang="it-IT" sz="5600" dirty="0">
                <a:solidFill>
                  <a:srgbClr val="0000FF"/>
                </a:solidFill>
              </a:rPr>
              <a:t>6. Redazione del progetto energetico;</a:t>
            </a:r>
          </a:p>
          <a:p>
            <a:r>
              <a:rPr lang="it-IT" sz="5600" dirty="0">
                <a:solidFill>
                  <a:srgbClr val="0000FF"/>
                </a:solidFill>
              </a:rPr>
              <a:t>    Redazione e presentazione del progetto edilizio (CILA – SCIA – ecc.);</a:t>
            </a:r>
          </a:p>
          <a:p>
            <a:r>
              <a:rPr lang="it-IT" sz="5600" dirty="0">
                <a:solidFill>
                  <a:srgbClr val="0000FF"/>
                </a:solidFill>
              </a:rPr>
              <a:t>    Redazione dei computi metrici estimativi;</a:t>
            </a:r>
          </a:p>
          <a:p>
            <a:r>
              <a:rPr lang="it-IT" sz="5600" dirty="0">
                <a:solidFill>
                  <a:srgbClr val="0000FF"/>
                </a:solidFill>
              </a:rPr>
              <a:t>    Redazione dei capitolati e dei contratti di appalto;</a:t>
            </a:r>
          </a:p>
          <a:p>
            <a:r>
              <a:rPr lang="it-IT" sz="5600" dirty="0">
                <a:solidFill>
                  <a:srgbClr val="0000FF"/>
                </a:solidFill>
              </a:rPr>
              <a:t>    Nomina dell’impresa appaltatrice;</a:t>
            </a:r>
          </a:p>
          <a:p>
            <a:endParaRPr lang="it-IT" sz="5600" dirty="0"/>
          </a:p>
          <a:p>
            <a:r>
              <a:rPr lang="it-IT" sz="5600" dirty="0"/>
              <a:t>7. Esecuzione dei lavori;</a:t>
            </a:r>
          </a:p>
          <a:p>
            <a:r>
              <a:rPr lang="it-IT" sz="5600" dirty="0"/>
              <a:t>    Controllo del puntuale rispetto dei requisiti richiesti dalle norme e dai capitolati redatti;</a:t>
            </a:r>
          </a:p>
          <a:p>
            <a:r>
              <a:rPr lang="it-IT" sz="5600" dirty="0"/>
              <a:t>    Asseverazioni per i SAL (</a:t>
            </a:r>
            <a:r>
              <a:rPr lang="it-IT" sz="5600" dirty="0" err="1"/>
              <a:t>max</a:t>
            </a:r>
            <a:r>
              <a:rPr lang="it-IT" sz="5600" dirty="0"/>
              <a:t> 2 del 30%) e/o per l’intervento finito;</a:t>
            </a:r>
          </a:p>
          <a:p>
            <a:r>
              <a:rPr lang="it-IT" sz="5600" dirty="0"/>
              <a:t>    Invio dei documenti all’ENEA e visto di conformità;</a:t>
            </a:r>
          </a:p>
          <a:p>
            <a:r>
              <a:rPr lang="it-IT" sz="5600" dirty="0"/>
              <a:t>   Cessione del Credito.</a:t>
            </a:r>
          </a:p>
          <a:p>
            <a:pPr marL="0" indent="0">
              <a:buNone/>
            </a:pPr>
            <a:endParaRPr lang="it-IT" dirty="0"/>
          </a:p>
        </p:txBody>
      </p:sp>
      <p:sp>
        <p:nvSpPr>
          <p:cNvPr id="4" name="CasellaDiTesto 3"/>
          <p:cNvSpPr txBox="1"/>
          <p:nvPr/>
        </p:nvSpPr>
        <p:spPr>
          <a:xfrm>
            <a:off x="3188751" y="175629"/>
            <a:ext cx="5725571" cy="954107"/>
          </a:xfrm>
          <a:prstGeom prst="rect">
            <a:avLst/>
          </a:prstGeom>
          <a:noFill/>
        </p:spPr>
        <p:txBody>
          <a:bodyPr wrap="none" rtlCol="0">
            <a:spAutoFit/>
          </a:bodyPr>
          <a:lstStyle/>
          <a:p>
            <a:pPr algn="r"/>
            <a:r>
              <a:rPr lang="it-IT" sz="2800" dirty="0">
                <a:solidFill>
                  <a:srgbClr val="0000FF"/>
                </a:solidFill>
              </a:rPr>
              <a:t>DECALOGO PROCEDURA INTERVENTO </a:t>
            </a:r>
          </a:p>
          <a:p>
            <a:pPr algn="r"/>
            <a:r>
              <a:rPr lang="it-IT" sz="2800" dirty="0">
                <a:solidFill>
                  <a:srgbClr val="0000FF"/>
                </a:solidFill>
              </a:rPr>
              <a:t>SUPERBONUS 110% </a:t>
            </a:r>
          </a:p>
        </p:txBody>
      </p:sp>
    </p:spTree>
    <p:extLst>
      <p:ext uri="{BB962C8B-B14F-4D97-AF65-F5344CB8AC3E}">
        <p14:creationId xmlns:p14="http://schemas.microsoft.com/office/powerpoint/2010/main" val="4064919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00FF"/>
                </a:solidFill>
              </a:rPr>
              <a:t>PREZZARI DI RIFERIMENTO</a:t>
            </a:r>
          </a:p>
        </p:txBody>
      </p:sp>
      <p:sp>
        <p:nvSpPr>
          <p:cNvPr id="3" name="Segnaposto contenuto 2"/>
          <p:cNvSpPr>
            <a:spLocks noGrp="1"/>
          </p:cNvSpPr>
          <p:nvPr>
            <p:ph idx="1"/>
          </p:nvPr>
        </p:nvSpPr>
        <p:spPr/>
        <p:txBody>
          <a:bodyPr>
            <a:normAutofit/>
          </a:bodyPr>
          <a:lstStyle/>
          <a:p>
            <a:r>
              <a:rPr lang="it-IT" dirty="0"/>
              <a:t>Prezzario delle opere pubbliche della Regione Toscana</a:t>
            </a:r>
          </a:p>
          <a:p>
            <a:pPr marL="0" indent="0">
              <a:buNone/>
            </a:pPr>
            <a:r>
              <a:rPr lang="it-IT" dirty="0"/>
              <a:t>     </a:t>
            </a:r>
            <a:r>
              <a:rPr lang="it-IT" sz="2800" i="1" dirty="0">
                <a:solidFill>
                  <a:srgbClr val="FF0000"/>
                </a:solidFill>
              </a:rPr>
              <a:t>Il prezzario della Toscana si trova in rete ed è         </a:t>
            </a:r>
          </a:p>
          <a:p>
            <a:pPr marL="0" indent="0">
              <a:buNone/>
            </a:pPr>
            <a:r>
              <a:rPr lang="it-IT" sz="2800" i="1" dirty="0">
                <a:solidFill>
                  <a:srgbClr val="FF0000"/>
                </a:solidFill>
              </a:rPr>
              <a:t>     gratis, ma le voci a diposizione sono poche</a:t>
            </a:r>
            <a:r>
              <a:rPr lang="it-IT" i="1" dirty="0"/>
              <a:t>  </a:t>
            </a:r>
          </a:p>
          <a:p>
            <a:r>
              <a:rPr lang="it-IT" dirty="0"/>
              <a:t>DEI </a:t>
            </a:r>
            <a:r>
              <a:rPr lang="mr-IN" dirty="0"/>
              <a:t>–</a:t>
            </a:r>
            <a:r>
              <a:rPr lang="it-IT" dirty="0"/>
              <a:t> Prezzario della tipografia del Genio Civile</a:t>
            </a:r>
          </a:p>
          <a:p>
            <a:pPr marL="0" indent="0">
              <a:buNone/>
            </a:pPr>
            <a:r>
              <a:rPr lang="it-IT" dirty="0"/>
              <a:t>    </a:t>
            </a:r>
            <a:r>
              <a:rPr lang="it-IT" sz="2800" i="1" dirty="0">
                <a:solidFill>
                  <a:srgbClr val="FF0000"/>
                </a:solidFill>
              </a:rPr>
              <a:t>Il prezzario DEI è più completo ma è solo a 	pagamento e non si trova gratis in rete</a:t>
            </a:r>
          </a:p>
          <a:p>
            <a:pPr marL="0" indent="0">
              <a:buNone/>
            </a:pPr>
            <a:endParaRPr lang="it-IT" i="1" dirty="0"/>
          </a:p>
        </p:txBody>
      </p:sp>
    </p:spTree>
    <p:extLst>
      <p:ext uri="{BB962C8B-B14F-4D97-AF65-F5344CB8AC3E}">
        <p14:creationId xmlns:p14="http://schemas.microsoft.com/office/powerpoint/2010/main" val="44442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30475"/>
            <a:ext cx="8229600" cy="1143000"/>
          </a:xfrm>
        </p:spPr>
        <p:txBody>
          <a:bodyPr/>
          <a:lstStyle/>
          <a:p>
            <a:r>
              <a:rPr lang="it-IT" dirty="0" smtClean="0">
                <a:solidFill>
                  <a:srgbClr val="0000FF"/>
                </a:solidFill>
              </a:rPr>
              <a:t>ESTRATTO PREZZARIO REGIONALE</a:t>
            </a:r>
            <a:endParaRPr lang="it-IT" dirty="0">
              <a:solidFill>
                <a:srgbClr val="0000FF"/>
              </a:solidFill>
            </a:endParaRPr>
          </a:p>
        </p:txBody>
      </p:sp>
      <p:pic>
        <p:nvPicPr>
          <p:cNvPr id="4" name="Immagine 3" descr="regione toscan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5014"/>
            <a:ext cx="9144000" cy="5429250"/>
          </a:xfrm>
          <a:prstGeom prst="rect">
            <a:avLst/>
          </a:prstGeom>
        </p:spPr>
      </p:pic>
    </p:spTree>
    <p:extLst>
      <p:ext uri="{BB962C8B-B14F-4D97-AF65-F5344CB8AC3E}">
        <p14:creationId xmlns:p14="http://schemas.microsoft.com/office/powerpoint/2010/main" val="1352462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10462"/>
            <a:ext cx="8229600" cy="1143000"/>
          </a:xfrm>
        </p:spPr>
        <p:txBody>
          <a:bodyPr/>
          <a:lstStyle/>
          <a:p>
            <a:r>
              <a:rPr lang="it-IT" dirty="0">
                <a:solidFill>
                  <a:srgbClr val="0000FF"/>
                </a:solidFill>
              </a:rPr>
              <a:t>ESTRATTO PREZZARIO DEI</a:t>
            </a:r>
          </a:p>
        </p:txBody>
      </p:sp>
      <p:pic>
        <p:nvPicPr>
          <p:cNvPr id="7" name="Immagine 6" descr="PREZZARI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21" y="878148"/>
            <a:ext cx="8593401" cy="5579619"/>
          </a:xfrm>
          <a:prstGeom prst="rect">
            <a:avLst/>
          </a:prstGeom>
        </p:spPr>
      </p:pic>
    </p:spTree>
    <p:extLst>
      <p:ext uri="{BB962C8B-B14F-4D97-AF65-F5344CB8AC3E}">
        <p14:creationId xmlns:p14="http://schemas.microsoft.com/office/powerpoint/2010/main" val="2270955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00FF"/>
                </a:solidFill>
              </a:rPr>
              <a:t>CAUTELE DA USARE</a:t>
            </a:r>
          </a:p>
        </p:txBody>
      </p:sp>
      <p:sp>
        <p:nvSpPr>
          <p:cNvPr id="3" name="Segnaposto contenuto 2"/>
          <p:cNvSpPr>
            <a:spLocks noGrp="1"/>
          </p:cNvSpPr>
          <p:nvPr>
            <p:ph idx="1"/>
          </p:nvPr>
        </p:nvSpPr>
        <p:spPr>
          <a:xfrm>
            <a:off x="457200" y="1417638"/>
            <a:ext cx="8229600" cy="4622802"/>
          </a:xfrm>
        </p:spPr>
        <p:txBody>
          <a:bodyPr>
            <a:normAutofit lnSpcReduction="10000"/>
          </a:bodyPr>
          <a:lstStyle/>
          <a:p>
            <a:pPr marL="0" indent="0" algn="just">
              <a:buNone/>
            </a:pPr>
            <a:r>
              <a:rPr lang="it-IT" sz="2800" dirty="0"/>
              <a:t>Nella redazione dei computi metrici su edifici residenziali corredati di cantine, taverne, garage, o locali soffitta (magari usati come camere) porre particolare attenzione </a:t>
            </a:r>
            <a:r>
              <a:rPr lang="it-IT" sz="2800" u="sng" dirty="0">
                <a:solidFill>
                  <a:srgbClr val="FF0000"/>
                </a:solidFill>
              </a:rPr>
              <a:t>nella quantificazione delle opere</a:t>
            </a:r>
            <a:r>
              <a:rPr lang="it-IT" sz="2800" dirty="0">
                <a:solidFill>
                  <a:srgbClr val="FF0000"/>
                </a:solidFill>
              </a:rPr>
              <a:t> </a:t>
            </a:r>
            <a:r>
              <a:rPr lang="it-IT" sz="2800" dirty="0"/>
              <a:t>in funzione dei locali e delle destinazioni che effettivamente possono accedere al </a:t>
            </a:r>
            <a:r>
              <a:rPr lang="it-IT" sz="2800" dirty="0" err="1"/>
              <a:t>Superbonus</a:t>
            </a:r>
            <a:r>
              <a:rPr lang="it-IT" sz="2800" dirty="0"/>
              <a:t> 110%. </a:t>
            </a:r>
          </a:p>
          <a:p>
            <a:pPr marL="0" indent="0" algn="just">
              <a:buNone/>
            </a:pPr>
            <a:r>
              <a:rPr lang="it-IT" sz="2800" dirty="0"/>
              <a:t>A titolo esemplificativo si precisa che se abbiamo un fabbricato con i garage a piano terra e gli appartamenti a piano primo, la porzione di cappotto ammessa è solo quella che interessa gli appartamenti posti ai piani superiori escludendo in toto i garage stessi</a:t>
            </a:r>
            <a:endParaRPr lang="it-IT" dirty="0"/>
          </a:p>
        </p:txBody>
      </p:sp>
    </p:spTree>
    <p:extLst>
      <p:ext uri="{BB962C8B-B14F-4D97-AF65-F5344CB8AC3E}">
        <p14:creationId xmlns:p14="http://schemas.microsoft.com/office/powerpoint/2010/main" val="3661167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2978"/>
            <a:ext cx="8229600" cy="739093"/>
          </a:xfrm>
        </p:spPr>
        <p:txBody>
          <a:bodyPr>
            <a:normAutofit fontScale="90000"/>
          </a:bodyPr>
          <a:lstStyle/>
          <a:p>
            <a:r>
              <a:rPr lang="it-IT" dirty="0">
                <a:solidFill>
                  <a:srgbClr val="0000FF"/>
                </a:solidFill>
              </a:rPr>
              <a:t>ESEMPI GRAFICI</a:t>
            </a:r>
          </a:p>
        </p:txBody>
      </p:sp>
      <p:sp>
        <p:nvSpPr>
          <p:cNvPr id="7" name="CasellaDiTesto 6"/>
          <p:cNvSpPr txBox="1"/>
          <p:nvPr/>
        </p:nvSpPr>
        <p:spPr>
          <a:xfrm>
            <a:off x="5267739" y="802071"/>
            <a:ext cx="3776873" cy="1754327"/>
          </a:xfrm>
          <a:prstGeom prst="rect">
            <a:avLst/>
          </a:prstGeom>
          <a:noFill/>
        </p:spPr>
        <p:txBody>
          <a:bodyPr wrap="square" rtlCol="0">
            <a:spAutoFit/>
          </a:bodyPr>
          <a:lstStyle/>
          <a:p>
            <a:pPr algn="ctr"/>
            <a:r>
              <a:rPr lang="it-IT" dirty="0"/>
              <a:t>Nel computo si dovrà considerare</a:t>
            </a:r>
          </a:p>
          <a:p>
            <a:pPr algn="ctr"/>
            <a:r>
              <a:rPr lang="it-IT" dirty="0"/>
              <a:t>che la superficie di cappotto ammessa arriva </a:t>
            </a:r>
          </a:p>
          <a:p>
            <a:pPr algn="ctr"/>
            <a:r>
              <a:rPr lang="it-IT" dirty="0"/>
              <a:t>fino alla linea tratteggiata. </a:t>
            </a:r>
          </a:p>
          <a:p>
            <a:pPr algn="ctr"/>
            <a:r>
              <a:rPr lang="it-IT" dirty="0"/>
              <a:t>Se vogliamo scendere a terra la spesa </a:t>
            </a:r>
          </a:p>
          <a:p>
            <a:pPr algn="ctr"/>
            <a:r>
              <a:rPr lang="it-IT" dirty="0"/>
              <a:t>sarà a carico del committente</a:t>
            </a:r>
          </a:p>
        </p:txBody>
      </p:sp>
      <p:cxnSp>
        <p:nvCxnSpPr>
          <p:cNvPr id="9" name="Connettore 2 8"/>
          <p:cNvCxnSpPr/>
          <p:nvPr/>
        </p:nvCxnSpPr>
        <p:spPr>
          <a:xfrm flipH="1">
            <a:off x="5267739" y="2578295"/>
            <a:ext cx="2055568" cy="81270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2" name="Rettangolo 11"/>
          <p:cNvSpPr/>
          <p:nvPr/>
        </p:nvSpPr>
        <p:spPr>
          <a:xfrm>
            <a:off x="5267739" y="815581"/>
            <a:ext cx="3688522" cy="1754327"/>
          </a:xfrm>
          <a:prstGeom prst="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3" name="Immagine 2" descr="foto casa singol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60" y="802071"/>
            <a:ext cx="4953479" cy="5763776"/>
          </a:xfrm>
          <a:prstGeom prst="rect">
            <a:avLst/>
          </a:prstGeom>
        </p:spPr>
      </p:pic>
    </p:spTree>
    <p:extLst>
      <p:ext uri="{BB962C8B-B14F-4D97-AF65-F5344CB8AC3E}">
        <p14:creationId xmlns:p14="http://schemas.microsoft.com/office/powerpoint/2010/main" val="557800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22297"/>
            <a:ext cx="8229600" cy="1143000"/>
          </a:xfrm>
        </p:spPr>
        <p:txBody>
          <a:bodyPr>
            <a:normAutofit/>
          </a:bodyPr>
          <a:lstStyle/>
          <a:p>
            <a:r>
              <a:rPr lang="it-IT" dirty="0">
                <a:solidFill>
                  <a:srgbClr val="0000FF"/>
                </a:solidFill>
              </a:rPr>
              <a:t>CAPPOTTO A CONFINE</a:t>
            </a:r>
          </a:p>
        </p:txBody>
      </p:sp>
      <p:pic>
        <p:nvPicPr>
          <p:cNvPr id="5" name="Immagine 4" descr="DSCN44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53" y="861411"/>
            <a:ext cx="4107922" cy="5267739"/>
          </a:xfrm>
          <a:prstGeom prst="rect">
            <a:avLst/>
          </a:prstGeom>
        </p:spPr>
      </p:pic>
      <p:sp>
        <p:nvSpPr>
          <p:cNvPr id="6" name="CasellaDiTesto 5"/>
          <p:cNvSpPr txBox="1"/>
          <p:nvPr/>
        </p:nvSpPr>
        <p:spPr>
          <a:xfrm>
            <a:off x="122916" y="6130570"/>
            <a:ext cx="4564057" cy="369332"/>
          </a:xfrm>
          <a:prstGeom prst="rect">
            <a:avLst/>
          </a:prstGeom>
          <a:noFill/>
        </p:spPr>
        <p:txBody>
          <a:bodyPr wrap="none" rtlCol="0">
            <a:spAutoFit/>
          </a:bodyPr>
          <a:lstStyle/>
          <a:p>
            <a:r>
              <a:rPr lang="it-IT" dirty="0"/>
              <a:t>CAPPOTTO A CONFINE CON STRADA PUBBLICA </a:t>
            </a:r>
          </a:p>
        </p:txBody>
      </p:sp>
      <p:pic>
        <p:nvPicPr>
          <p:cNvPr id="7" name="Immagine 6" descr="DSCN44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474" y="838000"/>
            <a:ext cx="3958820" cy="5291149"/>
          </a:xfrm>
          <a:prstGeom prst="rect">
            <a:avLst/>
          </a:prstGeom>
        </p:spPr>
      </p:pic>
      <p:sp>
        <p:nvSpPr>
          <p:cNvPr id="9" name="CasellaDiTesto 8"/>
          <p:cNvSpPr txBox="1"/>
          <p:nvPr/>
        </p:nvSpPr>
        <p:spPr>
          <a:xfrm>
            <a:off x="5172400" y="6134678"/>
            <a:ext cx="3345312" cy="369332"/>
          </a:xfrm>
          <a:prstGeom prst="rect">
            <a:avLst/>
          </a:prstGeom>
          <a:noFill/>
        </p:spPr>
        <p:txBody>
          <a:bodyPr wrap="none" rtlCol="0">
            <a:spAutoFit/>
          </a:bodyPr>
          <a:lstStyle/>
          <a:p>
            <a:r>
              <a:rPr lang="it-IT" dirty="0"/>
              <a:t>CAPPOTTO A CONFINE CON TERZI</a:t>
            </a:r>
          </a:p>
        </p:txBody>
      </p:sp>
    </p:spTree>
    <p:extLst>
      <p:ext uri="{BB962C8B-B14F-4D97-AF65-F5344CB8AC3E}">
        <p14:creationId xmlns:p14="http://schemas.microsoft.com/office/powerpoint/2010/main" val="1278390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00FF"/>
                </a:solidFill>
              </a:rPr>
              <a:t>ANALISI DEI PREZZI</a:t>
            </a:r>
          </a:p>
        </p:txBody>
      </p:sp>
      <p:sp>
        <p:nvSpPr>
          <p:cNvPr id="3" name="Segnaposto contenuto 2"/>
          <p:cNvSpPr>
            <a:spLocks noGrp="1"/>
          </p:cNvSpPr>
          <p:nvPr>
            <p:ph idx="1"/>
          </p:nvPr>
        </p:nvSpPr>
        <p:spPr/>
        <p:txBody>
          <a:bodyPr/>
          <a:lstStyle/>
          <a:p>
            <a:r>
              <a:rPr lang="it-IT" dirty="0"/>
              <a:t>La normativa consente di eseguire anche l’analisi dei prezzi per le opere non contemplate nei prezzari, ma ricordatevi di farle con notevole attenzione.</a:t>
            </a:r>
          </a:p>
          <a:p>
            <a:r>
              <a:rPr lang="it-IT" dirty="0"/>
              <a:t>L’analisi del prezzo può essere sempre contestabile in sede di verifica da parte dell’ente preposto</a:t>
            </a:r>
          </a:p>
        </p:txBody>
      </p:sp>
    </p:spTree>
    <p:extLst>
      <p:ext uri="{BB962C8B-B14F-4D97-AF65-F5344CB8AC3E}">
        <p14:creationId xmlns:p14="http://schemas.microsoft.com/office/powerpoint/2010/main" val="1182903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00FF"/>
                </a:solidFill>
              </a:rPr>
              <a:t>CONTABILITA’ FINALE</a:t>
            </a:r>
          </a:p>
        </p:txBody>
      </p:sp>
      <p:sp>
        <p:nvSpPr>
          <p:cNvPr id="3" name="Segnaposto contenuto 2"/>
          <p:cNvSpPr>
            <a:spLocks noGrp="1"/>
          </p:cNvSpPr>
          <p:nvPr>
            <p:ph idx="1"/>
          </p:nvPr>
        </p:nvSpPr>
        <p:spPr>
          <a:xfrm>
            <a:off x="457200" y="1600200"/>
            <a:ext cx="8229600" cy="4698355"/>
          </a:xfrm>
        </p:spPr>
        <p:txBody>
          <a:bodyPr>
            <a:normAutofit/>
          </a:bodyPr>
          <a:lstStyle/>
          <a:p>
            <a:r>
              <a:rPr lang="it-IT" dirty="0"/>
              <a:t>La contabilità finale dovrà essere redatta con molta attenzione riportandovi le </a:t>
            </a:r>
            <a:r>
              <a:rPr lang="it-IT" u="sng" dirty="0">
                <a:solidFill>
                  <a:srgbClr val="FF0000"/>
                </a:solidFill>
              </a:rPr>
              <a:t>esatte misure</a:t>
            </a:r>
          </a:p>
          <a:p>
            <a:pPr marL="0" indent="0">
              <a:buNone/>
            </a:pPr>
            <a:r>
              <a:rPr lang="it-IT" dirty="0">
                <a:solidFill>
                  <a:srgbClr val="000000"/>
                </a:solidFill>
              </a:rPr>
              <a:t>    rilevate in loco.</a:t>
            </a:r>
          </a:p>
          <a:p>
            <a:r>
              <a:rPr lang="it-IT" dirty="0">
                <a:solidFill>
                  <a:srgbClr val="000000"/>
                </a:solidFill>
              </a:rPr>
              <a:t>Si suggerisce di fare la contabilità redigendo anche idonei schemi grafici che riportino le misure rilevate mediante le quali si possa risalire alle quantità dichiarate. Non è obbligatorio fare schemi grafici ma potrebbe essere utile in caso di eventuali contenziosi.</a:t>
            </a:r>
          </a:p>
        </p:txBody>
      </p:sp>
    </p:spTree>
    <p:extLst>
      <p:ext uri="{BB962C8B-B14F-4D97-AF65-F5344CB8AC3E}">
        <p14:creationId xmlns:p14="http://schemas.microsoft.com/office/powerpoint/2010/main" val="2053297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4702"/>
            <a:ext cx="8229600" cy="1143000"/>
          </a:xfrm>
        </p:spPr>
        <p:txBody>
          <a:bodyPr/>
          <a:lstStyle/>
          <a:p>
            <a:r>
              <a:rPr lang="it-IT" dirty="0">
                <a:solidFill>
                  <a:srgbClr val="0000FF"/>
                </a:solidFill>
              </a:rPr>
              <a:t>ESEMPIO CONTABILITA’</a:t>
            </a:r>
          </a:p>
        </p:txBody>
      </p:sp>
      <p:pic>
        <p:nvPicPr>
          <p:cNvPr id="4" name="Immagine 3" descr="immagine geometr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2671"/>
            <a:ext cx="9144000" cy="4114800"/>
          </a:xfrm>
          <a:prstGeom prst="rect">
            <a:avLst/>
          </a:prstGeom>
        </p:spPr>
      </p:pic>
      <p:sp>
        <p:nvSpPr>
          <p:cNvPr id="5" name="CasellaDiTesto 4"/>
          <p:cNvSpPr txBox="1"/>
          <p:nvPr/>
        </p:nvSpPr>
        <p:spPr>
          <a:xfrm>
            <a:off x="91577" y="4512329"/>
            <a:ext cx="9041958" cy="2095445"/>
          </a:xfrm>
          <a:prstGeom prst="rect">
            <a:avLst/>
          </a:prstGeom>
          <a:noFill/>
        </p:spPr>
        <p:txBody>
          <a:bodyPr wrap="none" rtlCol="0">
            <a:spAutoFit/>
          </a:bodyPr>
          <a:lstStyle/>
          <a:p>
            <a:pPr algn="ctr">
              <a:lnSpc>
                <a:spcPct val="150000"/>
              </a:lnSpc>
            </a:pPr>
            <a:r>
              <a:rPr lang="it-IT" sz="2200" dirty="0"/>
              <a:t>RICORDATEVI AD ESEMPIO CHE SE DOVETE COMPUTARE IL CAPPOTTO </a:t>
            </a:r>
          </a:p>
          <a:p>
            <a:pPr algn="ctr">
              <a:lnSpc>
                <a:spcPct val="150000"/>
              </a:lnSpc>
            </a:pPr>
            <a:r>
              <a:rPr lang="it-IT" sz="2200" dirty="0"/>
              <a:t>ESTERNO RIENTRA TRA LE SUPERFICI OPACHE E COME TALE DEVE ESSERE </a:t>
            </a:r>
          </a:p>
          <a:p>
            <a:pPr algn="ctr">
              <a:lnSpc>
                <a:spcPct val="150000"/>
              </a:lnSpc>
            </a:pPr>
            <a:r>
              <a:rPr lang="it-IT" sz="2200" dirty="0"/>
              <a:t>CALCOLATO AL NETTO DI TUTTE LE APERTURE PRESENTI. </a:t>
            </a:r>
            <a:r>
              <a:rPr lang="it-IT" sz="2200" dirty="0">
                <a:solidFill>
                  <a:srgbClr val="FF0000"/>
                </a:solidFill>
              </a:rPr>
              <a:t>NON PENSATE DI </a:t>
            </a:r>
          </a:p>
          <a:p>
            <a:pPr algn="ctr">
              <a:lnSpc>
                <a:spcPct val="150000"/>
              </a:lnSpc>
            </a:pPr>
            <a:r>
              <a:rPr lang="it-IT" sz="2200" dirty="0">
                <a:solidFill>
                  <a:srgbClr val="FF0000"/>
                </a:solidFill>
              </a:rPr>
              <a:t>CALCOLARE TUTTO COME SOLITAMENTE FATE OVVERO “VUOTO PER PIENO “</a:t>
            </a:r>
          </a:p>
        </p:txBody>
      </p:sp>
    </p:spTree>
    <p:extLst>
      <p:ext uri="{BB962C8B-B14F-4D97-AF65-F5344CB8AC3E}">
        <p14:creationId xmlns:p14="http://schemas.microsoft.com/office/powerpoint/2010/main" val="1716260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00FF"/>
                </a:solidFill>
              </a:rPr>
              <a:t>CONTABILITA’ FINALE</a:t>
            </a:r>
          </a:p>
        </p:txBody>
      </p:sp>
      <p:sp>
        <p:nvSpPr>
          <p:cNvPr id="3" name="Segnaposto contenuto 2"/>
          <p:cNvSpPr>
            <a:spLocks noGrp="1"/>
          </p:cNvSpPr>
          <p:nvPr>
            <p:ph idx="1"/>
          </p:nvPr>
        </p:nvSpPr>
        <p:spPr/>
        <p:txBody>
          <a:bodyPr/>
          <a:lstStyle/>
          <a:p>
            <a:pPr algn="just"/>
            <a:r>
              <a:rPr lang="it-IT" dirty="0"/>
              <a:t>Considerato che il controllore sarà l’amministrazione pubblica (Enea, Agenzia delle Entrate), si dovrà redigere la contabilità finale facendo riferimento alle </a:t>
            </a:r>
            <a:r>
              <a:rPr lang="it-IT" u="sng" dirty="0"/>
              <a:t>indicazioni previste per le opere pubbliche</a:t>
            </a:r>
            <a:r>
              <a:rPr lang="it-IT" dirty="0"/>
              <a:t>.</a:t>
            </a:r>
          </a:p>
        </p:txBody>
      </p:sp>
    </p:spTree>
    <p:extLst>
      <p:ext uri="{BB962C8B-B14F-4D97-AF65-F5344CB8AC3E}">
        <p14:creationId xmlns:p14="http://schemas.microsoft.com/office/powerpoint/2010/main" val="1356563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83708"/>
            <a:ext cx="8229600" cy="5112915"/>
          </a:xfrm>
        </p:spPr>
        <p:txBody>
          <a:bodyPr>
            <a:normAutofit fontScale="25000" lnSpcReduction="20000"/>
          </a:bodyPr>
          <a:lstStyle/>
          <a:p>
            <a:pPr marL="0" lvl="0" indent="0">
              <a:buNone/>
            </a:pPr>
            <a:r>
              <a:rPr lang="it-IT" b="1" dirty="0"/>
              <a:t>       </a:t>
            </a:r>
            <a:r>
              <a:rPr lang="it-IT" sz="4900" b="1" dirty="0"/>
              <a:t>   </a:t>
            </a:r>
            <a:r>
              <a:rPr lang="it-IT" sz="6400" b="1" dirty="0"/>
              <a:t>EDIFICI UNIFAMILIARI</a:t>
            </a:r>
            <a:endParaRPr lang="it-IT" sz="6400" dirty="0"/>
          </a:p>
          <a:p>
            <a:pPr marL="0" indent="0">
              <a:buNone/>
            </a:pPr>
            <a:r>
              <a:rPr lang="it-IT" sz="6400" b="1" dirty="0"/>
              <a:t> </a:t>
            </a:r>
            <a:endParaRPr lang="it-IT" sz="6400" dirty="0"/>
          </a:p>
          <a:p>
            <a:pPr lvl="0"/>
            <a:r>
              <a:rPr lang="it-IT" sz="6400" dirty="0">
                <a:solidFill>
                  <a:srgbClr val="FF0000"/>
                </a:solidFill>
              </a:rPr>
              <a:t>1. Incarico a professionista per APE ante e APE post per verifica fattibilità;</a:t>
            </a:r>
          </a:p>
          <a:p>
            <a:r>
              <a:rPr lang="it-IT" sz="6400" dirty="0">
                <a:solidFill>
                  <a:srgbClr val="FF0000"/>
                </a:solidFill>
              </a:rPr>
              <a:t>    Incarico a professionista per verifiche di conformità edilizio urbanistica;</a:t>
            </a:r>
          </a:p>
          <a:p>
            <a:endParaRPr lang="it-IT" sz="6400" dirty="0"/>
          </a:p>
          <a:p>
            <a:pPr lvl="0"/>
            <a:r>
              <a:rPr lang="it-IT" sz="6400" dirty="0"/>
              <a:t>2. Sopralluoghi ed esecuzione di rilievi dell’intero edificio;</a:t>
            </a:r>
          </a:p>
          <a:p>
            <a:endParaRPr lang="it-IT" sz="6400" dirty="0"/>
          </a:p>
          <a:p>
            <a:pPr lvl="0"/>
            <a:r>
              <a:rPr lang="it-IT" sz="6400" dirty="0">
                <a:solidFill>
                  <a:srgbClr val="0000FF"/>
                </a:solidFill>
              </a:rPr>
              <a:t>3. Redazione di asseverazione in merito allo stato legittimo dell’immobile;</a:t>
            </a:r>
          </a:p>
          <a:p>
            <a:r>
              <a:rPr lang="it-IT" sz="6400" dirty="0">
                <a:solidFill>
                  <a:srgbClr val="0000FF"/>
                </a:solidFill>
              </a:rPr>
              <a:t>    Redazione dell’analisi energetica per verifica del superamento della soglia (2 classi) e convenienza degli interventi;</a:t>
            </a:r>
          </a:p>
          <a:p>
            <a:endParaRPr lang="it-IT" sz="6400" dirty="0"/>
          </a:p>
          <a:p>
            <a:pPr lvl="0"/>
            <a:r>
              <a:rPr lang="it-IT" sz="6400" dirty="0"/>
              <a:t>4. Contatti con Istituti di Credito, ESCO, Imprese, per verificare la possibilità per la proprietà di poter accedere a cessione del credito e/o sconto in fattura e scelta della opzione più idonea;</a:t>
            </a:r>
          </a:p>
          <a:p>
            <a:endParaRPr lang="it-IT" sz="6400" dirty="0"/>
          </a:p>
          <a:p>
            <a:pPr lvl="0"/>
            <a:r>
              <a:rPr lang="it-IT" sz="6400" dirty="0">
                <a:solidFill>
                  <a:srgbClr val="FF0000"/>
                </a:solidFill>
              </a:rPr>
              <a:t>5. Redazione del progetto energetico;</a:t>
            </a:r>
          </a:p>
          <a:p>
            <a:r>
              <a:rPr lang="it-IT" sz="6400" dirty="0">
                <a:solidFill>
                  <a:srgbClr val="FF0000"/>
                </a:solidFill>
              </a:rPr>
              <a:t>    Redazione e presentazione del progetto edilizio (CILA – SCIA – ecc.);</a:t>
            </a:r>
          </a:p>
          <a:p>
            <a:r>
              <a:rPr lang="it-IT" sz="6400" dirty="0">
                <a:solidFill>
                  <a:srgbClr val="FF0000"/>
                </a:solidFill>
              </a:rPr>
              <a:t>    Redazione dei computi metrici estimativi;</a:t>
            </a:r>
          </a:p>
          <a:p>
            <a:r>
              <a:rPr lang="it-IT" sz="6400" dirty="0">
                <a:solidFill>
                  <a:srgbClr val="FF0000"/>
                </a:solidFill>
              </a:rPr>
              <a:t>    Redazione dei capitolati e dei contratti di appalto;</a:t>
            </a:r>
          </a:p>
          <a:p>
            <a:r>
              <a:rPr lang="it-IT" sz="6400" dirty="0">
                <a:solidFill>
                  <a:srgbClr val="FF0000"/>
                </a:solidFill>
              </a:rPr>
              <a:t>   Nomina dell’impresa appaltatrice;</a:t>
            </a:r>
          </a:p>
          <a:p>
            <a:endParaRPr lang="it-IT" sz="6400" dirty="0"/>
          </a:p>
          <a:p>
            <a:pPr lvl="0"/>
            <a:r>
              <a:rPr lang="it-IT" sz="6400" dirty="0"/>
              <a:t>6. Esecuzione dei lavori;</a:t>
            </a:r>
          </a:p>
          <a:p>
            <a:r>
              <a:rPr lang="it-IT" sz="6400" dirty="0"/>
              <a:t>   Controllo del puntuale rispetto dei requisiti richiesti dalle norme e dai capitolati redatti;</a:t>
            </a:r>
          </a:p>
          <a:p>
            <a:r>
              <a:rPr lang="it-IT" sz="6400" dirty="0"/>
              <a:t>   Asseverazioni per i SAL (</a:t>
            </a:r>
            <a:r>
              <a:rPr lang="it-IT" sz="6400" dirty="0" err="1"/>
              <a:t>max</a:t>
            </a:r>
            <a:r>
              <a:rPr lang="it-IT" sz="6400" dirty="0"/>
              <a:t> 2 del 30%) e/o per l’intervento finito;</a:t>
            </a:r>
          </a:p>
          <a:p>
            <a:r>
              <a:rPr lang="it-IT" sz="6400" dirty="0"/>
              <a:t>   Invio dei documenti all’ENEA e visto di conformità;</a:t>
            </a:r>
          </a:p>
          <a:p>
            <a:r>
              <a:rPr lang="it-IT" sz="6400" dirty="0"/>
              <a:t>   Cessione del Credito.</a:t>
            </a:r>
          </a:p>
          <a:p>
            <a:pPr marL="0" indent="0">
              <a:buNone/>
            </a:pPr>
            <a:r>
              <a:rPr lang="it-IT" sz="4900" dirty="0"/>
              <a:t> </a:t>
            </a:r>
          </a:p>
          <a:p>
            <a:endParaRPr lang="it-IT" dirty="0"/>
          </a:p>
        </p:txBody>
      </p:sp>
    </p:spTree>
    <p:extLst>
      <p:ext uri="{BB962C8B-B14F-4D97-AF65-F5344CB8AC3E}">
        <p14:creationId xmlns:p14="http://schemas.microsoft.com/office/powerpoint/2010/main" val="268988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00FF"/>
                </a:solidFill>
              </a:rPr>
              <a:t>COMPENSI PROFESSIONALI</a:t>
            </a:r>
          </a:p>
        </p:txBody>
      </p:sp>
      <p:sp>
        <p:nvSpPr>
          <p:cNvPr id="3" name="Segnaposto contenuto 2"/>
          <p:cNvSpPr>
            <a:spLocks noGrp="1"/>
          </p:cNvSpPr>
          <p:nvPr>
            <p:ph idx="1"/>
          </p:nvPr>
        </p:nvSpPr>
        <p:spPr>
          <a:xfrm>
            <a:off x="457199" y="1282538"/>
            <a:ext cx="8338875" cy="5094169"/>
          </a:xfrm>
        </p:spPr>
        <p:txBody>
          <a:bodyPr>
            <a:normAutofit/>
          </a:bodyPr>
          <a:lstStyle/>
          <a:p>
            <a:r>
              <a:rPr lang="it-IT" dirty="0"/>
              <a:t>Il compenso professionale nell’espletamento delle attività svolte per il SUPERBONUS 110% </a:t>
            </a:r>
            <a:r>
              <a:rPr lang="it-IT" dirty="0" err="1"/>
              <a:t>affinchè</a:t>
            </a:r>
            <a:r>
              <a:rPr lang="it-IT" dirty="0"/>
              <a:t> sia ritenuto congruo, deve essere determinato </a:t>
            </a:r>
            <a:r>
              <a:rPr lang="it-IT" u="sng" dirty="0">
                <a:solidFill>
                  <a:srgbClr val="FF0000"/>
                </a:solidFill>
              </a:rPr>
              <a:t>solo ed esclusivamente</a:t>
            </a:r>
            <a:r>
              <a:rPr lang="it-IT" dirty="0"/>
              <a:t> </a:t>
            </a:r>
            <a:r>
              <a:rPr lang="it-IT" dirty="0">
                <a:solidFill>
                  <a:srgbClr val="FF0000"/>
                </a:solidFill>
              </a:rPr>
              <a:t>facendo riferimento al calcolo delle prestazioni professionali per le opere pubbliche di cui al DM 17-06-2016</a:t>
            </a:r>
            <a:r>
              <a:rPr lang="it-IT" dirty="0"/>
              <a:t>. Nell’occasione si precisa che le attività svolte per eventuali sanatorie preliminari non rientrano nel </a:t>
            </a:r>
            <a:r>
              <a:rPr lang="it-IT" dirty="0" err="1"/>
              <a:t>Superbonus</a:t>
            </a:r>
            <a:r>
              <a:rPr lang="it-IT" dirty="0"/>
              <a:t> 110% e devono essere valutate a parte.</a:t>
            </a:r>
            <a:endParaRPr lang="it-IT" u="sng" dirty="0">
              <a:solidFill>
                <a:srgbClr val="FF0000"/>
              </a:solidFill>
            </a:endParaRPr>
          </a:p>
        </p:txBody>
      </p:sp>
    </p:spTree>
    <p:extLst>
      <p:ext uri="{BB962C8B-B14F-4D97-AF65-F5344CB8AC3E}">
        <p14:creationId xmlns:p14="http://schemas.microsoft.com/office/powerpoint/2010/main" val="1801792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9602"/>
            <a:ext cx="8229600" cy="1143000"/>
          </a:xfrm>
        </p:spPr>
        <p:txBody>
          <a:bodyPr>
            <a:normAutofit/>
          </a:bodyPr>
          <a:lstStyle/>
          <a:p>
            <a:r>
              <a:rPr lang="it-IT" sz="3200" dirty="0">
                <a:solidFill>
                  <a:srgbClr val="0000FF"/>
                </a:solidFill>
              </a:rPr>
              <a:t>CONSIGLI SU COME MUOVERSI</a:t>
            </a:r>
            <a:br>
              <a:rPr lang="it-IT" sz="3200" dirty="0">
                <a:solidFill>
                  <a:srgbClr val="0000FF"/>
                </a:solidFill>
              </a:rPr>
            </a:br>
            <a:r>
              <a:rPr lang="it-IT" sz="3200" dirty="0">
                <a:solidFill>
                  <a:srgbClr val="0000FF"/>
                </a:solidFill>
              </a:rPr>
              <a:t>per non perdere tempo con il </a:t>
            </a:r>
            <a:r>
              <a:rPr lang="it-IT" sz="3200" dirty="0" err="1">
                <a:solidFill>
                  <a:srgbClr val="0000FF"/>
                </a:solidFill>
              </a:rPr>
              <a:t>Superbonus</a:t>
            </a:r>
            <a:r>
              <a:rPr lang="it-IT" sz="3200" dirty="0">
                <a:solidFill>
                  <a:srgbClr val="0000FF"/>
                </a:solidFill>
              </a:rPr>
              <a:t> 110%</a:t>
            </a:r>
          </a:p>
        </p:txBody>
      </p:sp>
      <p:sp>
        <p:nvSpPr>
          <p:cNvPr id="3" name="Segnaposto contenuto 2"/>
          <p:cNvSpPr>
            <a:spLocks noGrp="1"/>
          </p:cNvSpPr>
          <p:nvPr>
            <p:ph idx="1"/>
          </p:nvPr>
        </p:nvSpPr>
        <p:spPr>
          <a:xfrm>
            <a:off x="0" y="1086820"/>
            <a:ext cx="9144000" cy="5087237"/>
          </a:xfrm>
        </p:spPr>
        <p:txBody>
          <a:bodyPr>
            <a:noAutofit/>
          </a:bodyPr>
          <a:lstStyle/>
          <a:p>
            <a:pPr>
              <a:lnSpc>
                <a:spcPct val="170000"/>
              </a:lnSpc>
            </a:pPr>
            <a:r>
              <a:rPr lang="it-IT" sz="1600" dirty="0">
                <a:solidFill>
                  <a:srgbClr val="FF0000"/>
                </a:solidFill>
              </a:rPr>
              <a:t>Erudire subito i proprietari (soprattutto in caso di condomini) che devono essere uniti e se vogliono fare il lavoro devono essere disposti a fare sanatorie qualora necessarie, o rimuovere abusi. Inoltre evidenziare a tutti che l’apposizione di un cappotto (di almeno cm. 12/14 nella maggior parte dei casi) comporterà una riduzione delle terrazze e servirà lo spostamento di </a:t>
            </a:r>
            <a:r>
              <a:rPr lang="it-IT" sz="1600" dirty="0" err="1">
                <a:solidFill>
                  <a:srgbClr val="FF0000"/>
                </a:solidFill>
              </a:rPr>
              <a:t>pilozzi</a:t>
            </a:r>
            <a:r>
              <a:rPr lang="it-IT" sz="1600" dirty="0">
                <a:solidFill>
                  <a:srgbClr val="FF0000"/>
                </a:solidFill>
              </a:rPr>
              <a:t>, climatizzatori </a:t>
            </a:r>
            <a:r>
              <a:rPr lang="it-IT" sz="1600" dirty="0" err="1">
                <a:solidFill>
                  <a:srgbClr val="FF0000"/>
                </a:solidFill>
              </a:rPr>
              <a:t>etc</a:t>
            </a:r>
            <a:endParaRPr lang="it-IT" sz="1600" dirty="0">
              <a:solidFill>
                <a:srgbClr val="FF0000"/>
              </a:solidFill>
            </a:endParaRPr>
          </a:p>
          <a:p>
            <a:pPr>
              <a:lnSpc>
                <a:spcPct val="170000"/>
              </a:lnSpc>
            </a:pPr>
            <a:r>
              <a:rPr lang="it-IT" sz="1600" dirty="0"/>
              <a:t>In caso di condominio la maggioranza dei presenti ed almeno 1/3 dei millesimi dell’edificio , ma si sconsiglia di procedere qualora non ci sia l’unanimità visti i tempi così brevi per l’esecuzione dei lavori. </a:t>
            </a:r>
          </a:p>
          <a:p>
            <a:pPr>
              <a:lnSpc>
                <a:spcPct val="170000"/>
              </a:lnSpc>
            </a:pPr>
            <a:r>
              <a:rPr lang="it-IT" sz="1600" dirty="0">
                <a:solidFill>
                  <a:srgbClr val="0000FF"/>
                </a:solidFill>
              </a:rPr>
              <a:t>Verificare se il condominio possiede o meno le tabelle millesimali </a:t>
            </a:r>
          </a:p>
          <a:p>
            <a:pPr>
              <a:lnSpc>
                <a:spcPct val="170000"/>
              </a:lnSpc>
            </a:pPr>
            <a:r>
              <a:rPr lang="it-IT" sz="1600" dirty="0"/>
              <a:t>Verificare subito la conformità edilizia mediante rilievi in loco ben fatti senza trascurare la volumetria e la posizione nel lotto</a:t>
            </a:r>
          </a:p>
          <a:p>
            <a:pPr>
              <a:lnSpc>
                <a:spcPct val="170000"/>
              </a:lnSpc>
            </a:pPr>
            <a:r>
              <a:rPr lang="it-IT" sz="1600" dirty="0">
                <a:solidFill>
                  <a:srgbClr val="FF0000"/>
                </a:solidFill>
              </a:rPr>
              <a:t>Fare una valutazione energetica obiettiva in funzione dell’immobile</a:t>
            </a:r>
          </a:p>
          <a:p>
            <a:pPr>
              <a:lnSpc>
                <a:spcPct val="170000"/>
              </a:lnSpc>
            </a:pPr>
            <a:r>
              <a:rPr lang="it-IT" sz="1600" dirty="0"/>
              <a:t>Avvalersi di aziende serie consolidate nel mercato per la cessione del credito</a:t>
            </a:r>
          </a:p>
          <a:p>
            <a:pPr>
              <a:lnSpc>
                <a:spcPct val="170000"/>
              </a:lnSpc>
            </a:pPr>
            <a:r>
              <a:rPr lang="it-IT" sz="1600" dirty="0">
                <a:solidFill>
                  <a:srgbClr val="0000FF"/>
                </a:solidFill>
              </a:rPr>
              <a:t>Aggiornate la vostra polizza assicurativa integrandola per l’attività di </a:t>
            </a:r>
            <a:r>
              <a:rPr lang="it-IT" sz="1600" dirty="0" err="1">
                <a:solidFill>
                  <a:srgbClr val="0000FF"/>
                </a:solidFill>
              </a:rPr>
              <a:t>Superbonus</a:t>
            </a:r>
            <a:r>
              <a:rPr lang="it-IT" sz="1600" dirty="0">
                <a:solidFill>
                  <a:srgbClr val="0000FF"/>
                </a:solidFill>
              </a:rPr>
              <a:t> 110%</a:t>
            </a:r>
          </a:p>
        </p:txBody>
      </p:sp>
    </p:spTree>
    <p:extLst>
      <p:ext uri="{BB962C8B-B14F-4D97-AF65-F5344CB8AC3E}">
        <p14:creationId xmlns:p14="http://schemas.microsoft.com/office/powerpoint/2010/main" val="4014362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9F5D454-E18C-497F-A301-508A8A93A89A}"/>
              </a:ext>
            </a:extLst>
          </p:cNvPr>
          <p:cNvSpPr>
            <a:spLocks noGrp="1"/>
          </p:cNvSpPr>
          <p:nvPr>
            <p:ph type="title"/>
          </p:nvPr>
        </p:nvSpPr>
        <p:spPr/>
        <p:txBody>
          <a:bodyPr/>
          <a:lstStyle/>
          <a:p>
            <a:r>
              <a:rPr kumimoji="0" lang="it-IT" sz="4000" b="0" i="0" u="none" strike="noStrike" kern="1200" cap="none" spc="0" normalizeH="0" baseline="0" noProof="0" dirty="0">
                <a:ln>
                  <a:noFill/>
                </a:ln>
                <a:solidFill>
                  <a:srgbClr val="0070C0"/>
                </a:solidFill>
                <a:effectLst/>
                <a:uLnTx/>
                <a:uFillTx/>
                <a:latin typeface="Calibri"/>
                <a:ea typeface="+mj-ea"/>
                <a:cs typeface="+mj-cs"/>
              </a:rPr>
              <a:t>TITOLI EDILIZI PER ESEGUIRE I LAVORI</a:t>
            </a:r>
            <a:endParaRPr lang="it-IT" dirty="0"/>
          </a:p>
        </p:txBody>
      </p:sp>
      <p:sp>
        <p:nvSpPr>
          <p:cNvPr id="3" name="Segnaposto contenuto 2">
            <a:extLst>
              <a:ext uri="{FF2B5EF4-FFF2-40B4-BE49-F238E27FC236}">
                <a16:creationId xmlns:a16="http://schemas.microsoft.com/office/drawing/2014/main" xmlns="" id="{41B51BCB-1F21-4A07-973E-EA264247F78D}"/>
              </a:ext>
            </a:extLst>
          </p:cNvPr>
          <p:cNvSpPr>
            <a:spLocks noGrp="1"/>
          </p:cNvSpPr>
          <p:nvPr>
            <p:ph idx="1"/>
          </p:nvPr>
        </p:nvSpPr>
        <p:spPr/>
        <p:txBody>
          <a:bodyPr>
            <a:normAutofit fontScale="92500" lnSpcReduction="10000"/>
          </a:bodyPr>
          <a:lstStyle/>
          <a:p>
            <a:pPr marL="342900" marR="0" lvl="0" indent="-342900" algn="just" defTabSz="457200" rtl="0" eaLnBrk="1" fontAlgn="auto" latinLnBrk="0" hangingPunct="1">
              <a:lnSpc>
                <a:spcPct val="115000"/>
              </a:lnSpc>
              <a:spcBef>
                <a:spcPct val="20000"/>
              </a:spcBef>
              <a:spcAft>
                <a:spcPts val="1000"/>
              </a:spcAft>
              <a:buClrTx/>
              <a:buSzTx/>
              <a:buFont typeface="Arial"/>
              <a:buChar char="•"/>
              <a:tabLst/>
              <a:defRPr/>
            </a:pPr>
            <a:r>
              <a:rPr kumimoji="0" lang="it-IT" sz="1700" b="0" i="0" u="none" strike="noStrike" kern="1200" cap="none" spc="0" normalizeH="0" baseline="0" noProof="0" dirty="0">
                <a:ln>
                  <a:noFill/>
                </a:ln>
                <a:solidFill>
                  <a:prstClr val="black"/>
                </a:solidFill>
                <a:effectLst/>
                <a:uLnTx/>
                <a:uFillTx/>
                <a:latin typeface="Calibri"/>
                <a:ea typeface="+mn-ea"/>
                <a:cs typeface="+mn-cs"/>
              </a:rPr>
              <a:t>Dopo la lettura del decalogo per gli interventi del 110% appare opportuno soffermarsi sui titoli edilizi necessari per la loro esecuzione. Questi, nella maggior parte dei casi, sono riconducibili a due e cioè la CILA e la SCIA.</a:t>
            </a:r>
          </a:p>
          <a:p>
            <a:pPr marL="342900" marR="0" lvl="0" indent="-342900" algn="just" defTabSz="457200" rtl="0" eaLnBrk="1" fontAlgn="auto" latinLnBrk="0" hangingPunct="1">
              <a:lnSpc>
                <a:spcPct val="125000"/>
              </a:lnSpc>
              <a:spcBef>
                <a:spcPct val="20000"/>
              </a:spcBef>
              <a:spcAft>
                <a:spcPts val="1000"/>
              </a:spcAft>
              <a:buClrTx/>
              <a:buSzTx/>
              <a:buFont typeface="Arial"/>
              <a:buChar char="•"/>
              <a:tabLst/>
              <a:defRPr/>
            </a:pPr>
            <a:r>
              <a:rPr kumimoji="0" lang="it-IT" sz="1700" b="0" i="0" u="none" strike="noStrike" kern="1200" cap="none" spc="0" normalizeH="0" baseline="0" noProof="0" dirty="0">
                <a:ln>
                  <a:noFill/>
                </a:ln>
                <a:solidFill>
                  <a:prstClr val="black"/>
                </a:solidFill>
                <a:effectLst/>
                <a:uLnTx/>
                <a:uFillTx/>
                <a:latin typeface="Calibri"/>
                <a:ea typeface="+mn-ea"/>
                <a:cs typeface="+mn-cs"/>
              </a:rPr>
              <a:t>Nel caso si possa utilizzare la CILA (quindi interventi che rientrano nell’ambito dell’articolo 136 della Legge Regionale 65/2014), abbiamo la possibilità di utilizzare un titolo che non prevede particolari problematiche né in fase di redazione della domanda né in fase di chiusura dei lavori.</a:t>
            </a:r>
          </a:p>
          <a:p>
            <a:pPr marL="342900" marR="0" lvl="0" indent="-342900" algn="just" defTabSz="457200" rtl="0" eaLnBrk="1" fontAlgn="auto" latinLnBrk="0" hangingPunct="1">
              <a:lnSpc>
                <a:spcPct val="125000"/>
              </a:lnSpc>
              <a:spcBef>
                <a:spcPct val="20000"/>
              </a:spcBef>
              <a:spcAft>
                <a:spcPts val="1000"/>
              </a:spcAft>
              <a:buClrTx/>
              <a:buSzTx/>
              <a:buFont typeface="Arial"/>
              <a:buChar char="•"/>
              <a:tabLst/>
              <a:defRPr/>
            </a:pPr>
            <a:r>
              <a:rPr kumimoji="0" lang="it-IT" sz="1700" b="0" i="0" u="none" strike="noStrike" kern="1200" cap="none" spc="0" normalizeH="0" baseline="0" noProof="0" dirty="0">
                <a:ln>
                  <a:noFill/>
                </a:ln>
                <a:solidFill>
                  <a:prstClr val="black"/>
                </a:solidFill>
                <a:effectLst/>
                <a:uLnTx/>
                <a:uFillTx/>
                <a:latin typeface="Calibri"/>
                <a:ea typeface="+mn-ea"/>
                <a:cs typeface="+mn-cs"/>
              </a:rPr>
              <a:t>Nel caso invece si debba utilizzare la SCIA (quindi interventi che comportano anche modifiche strutturali, rientranti nell’articolo 135 della Legge Regionale 65/2014) si ricorda che al momento della fine dei lavori si dovrà presentare una Attestazione di Abitabilità. Questo sia ai sensi dell’articolo 24 comma 2 della DPR 380/01 che ai sensi dell’articolo 149 della Legge Regionale 65/2014.</a:t>
            </a:r>
          </a:p>
          <a:p>
            <a:pPr marL="342900" marR="0" lvl="0" indent="-342900" algn="just" defTabSz="457200" rtl="0" eaLnBrk="1" fontAlgn="auto" latinLnBrk="0" hangingPunct="1">
              <a:lnSpc>
                <a:spcPct val="125000"/>
              </a:lnSpc>
              <a:spcBef>
                <a:spcPct val="20000"/>
              </a:spcBef>
              <a:spcAft>
                <a:spcPts val="1000"/>
              </a:spcAft>
              <a:buClrTx/>
              <a:buSzTx/>
              <a:buFont typeface="Arial"/>
              <a:buChar char="•"/>
              <a:tabLst/>
              <a:defRPr/>
            </a:pPr>
            <a:r>
              <a:rPr kumimoji="0" lang="it-IT" sz="1700" b="0" i="0" u="none" strike="noStrike" kern="1200" cap="none" spc="0" normalizeH="0" baseline="0" noProof="0" dirty="0">
                <a:ln>
                  <a:noFill/>
                </a:ln>
                <a:solidFill>
                  <a:prstClr val="black"/>
                </a:solidFill>
                <a:effectLst/>
                <a:uLnTx/>
                <a:uFillTx/>
                <a:latin typeface="Calibri"/>
                <a:ea typeface="+mn-ea"/>
                <a:cs typeface="+mn-cs"/>
              </a:rPr>
              <a:t>Infatti i contenuti di tali articoli sono i seguenti:</a:t>
            </a:r>
          </a:p>
          <a:p>
            <a:endParaRPr lang="it-IT" dirty="0"/>
          </a:p>
        </p:txBody>
      </p:sp>
    </p:spTree>
    <p:extLst>
      <p:ext uri="{BB962C8B-B14F-4D97-AF65-F5344CB8AC3E}">
        <p14:creationId xmlns:p14="http://schemas.microsoft.com/office/powerpoint/2010/main" val="3222345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0CE7EF5-28BD-4EAD-B6D3-7FE24834C03F}"/>
              </a:ext>
            </a:extLst>
          </p:cNvPr>
          <p:cNvSpPr>
            <a:spLocks noGrp="1"/>
          </p:cNvSpPr>
          <p:nvPr>
            <p:ph type="title"/>
          </p:nvPr>
        </p:nvSpPr>
        <p:spPr/>
        <p:txBody>
          <a:bodyPr/>
          <a:lstStyle/>
          <a:p>
            <a:r>
              <a:rPr kumimoji="0" lang="it-IT" sz="4000" b="0" i="0" u="none" strike="noStrike" kern="1200" cap="none" spc="0" normalizeH="0" baseline="0" noProof="0" dirty="0">
                <a:ln>
                  <a:noFill/>
                </a:ln>
                <a:solidFill>
                  <a:srgbClr val="0070C0"/>
                </a:solidFill>
                <a:effectLst/>
                <a:uLnTx/>
                <a:uFillTx/>
                <a:latin typeface="Calibri"/>
                <a:ea typeface="+mj-ea"/>
                <a:cs typeface="+mj-cs"/>
              </a:rPr>
              <a:t>TITOLI EDILIZI PER ESEGUIRE I LAVORI</a:t>
            </a:r>
            <a:endParaRPr lang="it-IT" dirty="0"/>
          </a:p>
        </p:txBody>
      </p:sp>
      <p:sp>
        <p:nvSpPr>
          <p:cNvPr id="3" name="Segnaposto contenuto 2">
            <a:extLst>
              <a:ext uri="{FF2B5EF4-FFF2-40B4-BE49-F238E27FC236}">
                <a16:creationId xmlns:a16="http://schemas.microsoft.com/office/drawing/2014/main" xmlns="" id="{E0676E74-7D09-4422-AF13-8798864B8E69}"/>
              </a:ext>
            </a:extLst>
          </p:cNvPr>
          <p:cNvSpPr>
            <a:spLocks noGrp="1"/>
          </p:cNvSpPr>
          <p:nvPr>
            <p:ph idx="1"/>
          </p:nvPr>
        </p:nvSpPr>
        <p:spPr/>
        <p:txBody>
          <a:bodyPr/>
          <a:lstStyle/>
          <a:p>
            <a:pPr marL="342900" marR="0" lvl="0" indent="-342900" algn="just" defTabSz="457200" rtl="0" eaLnBrk="1" fontAlgn="auto" latinLnBrk="0" hangingPunct="1">
              <a:lnSpc>
                <a:spcPct val="95000"/>
              </a:lnSpc>
              <a:spcBef>
                <a:spcPct val="20000"/>
              </a:spcBef>
              <a:spcAft>
                <a:spcPts val="1000"/>
              </a:spcAft>
              <a:buClrTx/>
              <a:buSzTx/>
              <a:buFont typeface="Arial"/>
              <a:buChar char="•"/>
              <a:tabLst/>
              <a:defRPr/>
            </a:pPr>
            <a:r>
              <a:rPr kumimoji="0" lang="it-IT" sz="1800" b="0" i="0" u="none" strike="noStrike" kern="1200" cap="none" spc="0" normalizeH="0" baseline="0" noProof="0" dirty="0">
                <a:ln>
                  <a:noFill/>
                </a:ln>
                <a:solidFill>
                  <a:prstClr val="black"/>
                </a:solidFill>
                <a:effectLst/>
                <a:uLnTx/>
                <a:uFillTx/>
                <a:latin typeface="Calibri"/>
                <a:ea typeface="+mn-ea"/>
                <a:cs typeface="+mn-cs"/>
              </a:rPr>
              <a:t>DPR 380/01 art. 24 comma 2 – </a:t>
            </a:r>
            <a:r>
              <a:rPr kumimoji="0" lang="it-IT" sz="1800" b="0" i="1" u="none" strike="noStrike" kern="1200" cap="none" spc="0" normalizeH="0" baseline="0" noProof="0" dirty="0">
                <a:ln>
                  <a:noFill/>
                </a:ln>
                <a:solidFill>
                  <a:prstClr val="black"/>
                </a:solidFill>
                <a:effectLst/>
                <a:uLnTx/>
                <a:uFillTx/>
                <a:latin typeface="Calibri"/>
                <a:ea typeface="+mn-ea"/>
                <a:cs typeface="+mn-cs"/>
              </a:rPr>
              <a:t>Ai fini dell’agibilità, entro 15 giorni dall’ultimazione dei lavori di finitura dell’intervento, il soggetto titolare del permesso di costruire, o il soggetto che ha presentato la segnalazione certificata di inizio attività, o i loro successori o aventi causa, presenta allo sportello unico per l’edilizia la segnalazione certificata per i seguenti interventi:</a:t>
            </a:r>
          </a:p>
          <a:p>
            <a:pPr marL="342900" marR="0" lvl="0" indent="-342900" algn="just" defTabSz="457200" rtl="0" eaLnBrk="1" fontAlgn="auto" latinLnBrk="0" hangingPunct="1">
              <a:lnSpc>
                <a:spcPct val="115000"/>
              </a:lnSpc>
              <a:spcBef>
                <a:spcPct val="20000"/>
              </a:spcBef>
              <a:spcAft>
                <a:spcPts val="0"/>
              </a:spcAft>
              <a:buClrTx/>
              <a:buSzTx/>
              <a:buFont typeface="+mj-lt"/>
              <a:buAutoNum type="alphaLcParenR"/>
              <a:tabLst/>
              <a:defRPr/>
            </a:pPr>
            <a:r>
              <a:rPr kumimoji="0" lang="it-IT" sz="18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Omissis.</a:t>
            </a:r>
            <a:endParaRPr kumimoji="0" lang="it-IT"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15000"/>
              </a:lnSpc>
              <a:spcBef>
                <a:spcPct val="20000"/>
              </a:spcBef>
              <a:spcAft>
                <a:spcPts val="0"/>
              </a:spcAft>
              <a:buClrTx/>
              <a:buSzTx/>
              <a:buFont typeface="+mj-lt"/>
              <a:buAutoNum type="alphaLcParenR"/>
              <a:tabLst/>
              <a:defRPr/>
            </a:pPr>
            <a:r>
              <a:rPr kumimoji="0" lang="it-IT" sz="18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Omissis;</a:t>
            </a:r>
            <a:endParaRPr kumimoji="0" lang="it-IT"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15000"/>
              </a:lnSpc>
              <a:spcBef>
                <a:spcPct val="20000"/>
              </a:spcBef>
              <a:spcAft>
                <a:spcPts val="1000"/>
              </a:spcAft>
              <a:buClrTx/>
              <a:buSzTx/>
              <a:buFont typeface="+mj-lt"/>
              <a:buAutoNum type="alphaLcParenR"/>
              <a:tabLst/>
              <a:defRPr/>
            </a:pPr>
            <a:r>
              <a:rPr kumimoji="0" lang="it-IT" sz="18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Interventi su edifici esistenti che possano influire sulle condizioni di cui al comma 1.</a:t>
            </a:r>
            <a:endParaRPr kumimoji="0" lang="it-IT"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15000"/>
              </a:lnSpc>
              <a:spcBef>
                <a:spcPct val="20000"/>
              </a:spcBef>
              <a:spcAft>
                <a:spcPts val="1000"/>
              </a:spcAft>
              <a:buClrTx/>
              <a:buSzTx/>
              <a:buFont typeface="Arial"/>
              <a:buChar char="•"/>
              <a:tabLst/>
              <a:defRPr/>
            </a:pPr>
            <a:r>
              <a:rPr kumimoji="0" lang="it-IT" sz="18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(Comma 1 – la sussistenza delle condizioni di sicurezza, igiene, salubrità, </a:t>
            </a:r>
            <a:r>
              <a:rPr kumimoji="0" lang="it-IT" sz="1800" b="1" i="1" u="none" strike="noStrike" kern="1200" cap="none" spc="0" normalizeH="0" baseline="0" noProof="0" dirty="0">
                <a:ln>
                  <a:noFill/>
                </a:ln>
                <a:solidFill>
                  <a:srgbClr val="FF0000"/>
                </a:solidFill>
                <a:effectLst/>
                <a:uLnTx/>
                <a:uFillTx/>
                <a:latin typeface="Calibri"/>
                <a:ea typeface="Calibri" panose="020F0502020204030204" pitchFamily="34" charset="0"/>
                <a:cs typeface="Times New Roman" panose="02020603050405020304" pitchFamily="18" charset="0"/>
              </a:rPr>
              <a:t>risparmio energetico degli edifici</a:t>
            </a:r>
            <a:r>
              <a:rPr kumimoji="0" lang="it-IT" sz="18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e degli impianti in essi installati, valutate …..omissis….)</a:t>
            </a:r>
            <a:endParaRPr kumimoji="0" lang="it-IT"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298756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3054DA3-B143-49C4-8BBF-0705F96A3863}"/>
              </a:ext>
            </a:extLst>
          </p:cNvPr>
          <p:cNvSpPr>
            <a:spLocks noGrp="1"/>
          </p:cNvSpPr>
          <p:nvPr>
            <p:ph type="title"/>
          </p:nvPr>
        </p:nvSpPr>
        <p:spPr/>
        <p:txBody>
          <a:bodyPr/>
          <a:lstStyle/>
          <a:p>
            <a:r>
              <a:rPr kumimoji="0" lang="it-IT" sz="4000" b="0" i="0" u="none" strike="noStrike" kern="1200" cap="none" spc="0" normalizeH="0" baseline="0" noProof="0" dirty="0">
                <a:ln>
                  <a:noFill/>
                </a:ln>
                <a:solidFill>
                  <a:srgbClr val="0070C0"/>
                </a:solidFill>
                <a:effectLst/>
                <a:uLnTx/>
                <a:uFillTx/>
                <a:latin typeface="Calibri"/>
                <a:ea typeface="+mj-ea"/>
                <a:cs typeface="+mj-cs"/>
              </a:rPr>
              <a:t>TITOLI EDILIZI PER ESEGUIRE I LAVORI</a:t>
            </a:r>
            <a:endParaRPr lang="it-IT" dirty="0"/>
          </a:p>
        </p:txBody>
      </p:sp>
      <p:sp>
        <p:nvSpPr>
          <p:cNvPr id="3" name="Segnaposto contenuto 2">
            <a:extLst>
              <a:ext uri="{FF2B5EF4-FFF2-40B4-BE49-F238E27FC236}">
                <a16:creationId xmlns:a16="http://schemas.microsoft.com/office/drawing/2014/main" xmlns="" id="{5522DE31-6744-4340-B66B-D5395E501F35}"/>
              </a:ext>
            </a:extLst>
          </p:cNvPr>
          <p:cNvSpPr>
            <a:spLocks noGrp="1"/>
          </p:cNvSpPr>
          <p:nvPr>
            <p:ph idx="1"/>
          </p:nvPr>
        </p:nvSpPr>
        <p:spPr/>
        <p:txBody>
          <a:bodyPr>
            <a:normAutofit lnSpcReduction="10000"/>
          </a:bodyPr>
          <a:lstStyle/>
          <a:p>
            <a:pPr marL="342900" marR="0" lvl="0" indent="-342900" algn="just" defTabSz="457200" rtl="0" eaLnBrk="1" fontAlgn="auto" latinLnBrk="0" hangingPunct="1">
              <a:lnSpc>
                <a:spcPct val="115000"/>
              </a:lnSpc>
              <a:spcBef>
                <a:spcPct val="20000"/>
              </a:spcBef>
              <a:spcAft>
                <a:spcPts val="1000"/>
              </a:spcAft>
              <a:buClrTx/>
              <a:buSzTx/>
              <a:buFont typeface="Arial"/>
              <a:buChar char="•"/>
              <a:tabLst/>
              <a:defRPr/>
            </a:pPr>
            <a:r>
              <a:rPr kumimoji="0" lang="it-IT"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Legge Regionale 65/2014 art. 14, comma 1</a:t>
            </a:r>
            <a:r>
              <a:rPr kumimoji="0" lang="it-IT" sz="18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 Ad ultimazione dei lavori, i professionisti abilitati attestano la conformità dell’opera al progetto contenuto nel permesso di costruire o nella SCIA, o nelle varianti ad essi. </a:t>
            </a:r>
            <a:endParaRPr kumimoji="0" lang="it-IT"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15000"/>
              </a:lnSpc>
              <a:spcBef>
                <a:spcPct val="20000"/>
              </a:spcBef>
              <a:spcAft>
                <a:spcPts val="1000"/>
              </a:spcAft>
              <a:buClrTx/>
              <a:buSzTx/>
              <a:buFont typeface="Arial"/>
              <a:buChar char="•"/>
              <a:tabLst/>
              <a:defRPr/>
            </a:pPr>
            <a:r>
              <a:rPr kumimoji="0" lang="it-IT" sz="18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Comma 2 – L’attestazione di agibilità delle unità immobiliari assevera delle condizioni di sicurezza, igiene, salubrità, risparmio energetico e ,ove previsto dalla legge di accessibilità. Essa è necessaria, oltre che per gli edifici derivanti da interventi di nuova edificazione, anche:</a:t>
            </a:r>
            <a:endParaRPr kumimoji="0" lang="it-IT"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15000"/>
              </a:lnSpc>
              <a:spcBef>
                <a:spcPct val="20000"/>
              </a:spcBef>
              <a:spcAft>
                <a:spcPts val="0"/>
              </a:spcAft>
              <a:buClrTx/>
              <a:buSzTx/>
              <a:buFont typeface="+mj-lt"/>
              <a:buAutoNum type="alphaLcParenR"/>
              <a:tabLst/>
              <a:defRPr/>
            </a:pPr>
            <a:r>
              <a:rPr kumimoji="0" lang="it-IT" sz="18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Omissis;</a:t>
            </a:r>
            <a:endParaRPr kumimoji="0" lang="it-IT"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15000"/>
              </a:lnSpc>
              <a:spcBef>
                <a:spcPct val="20000"/>
              </a:spcBef>
              <a:spcAft>
                <a:spcPts val="0"/>
              </a:spcAft>
              <a:buClrTx/>
              <a:buSzTx/>
              <a:buFont typeface="+mj-lt"/>
              <a:buAutoNum type="alphaLcParenR"/>
              <a:tabLst/>
              <a:defRPr/>
            </a:pPr>
            <a:r>
              <a:rPr kumimoji="0" lang="it-IT" sz="18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Omissis;</a:t>
            </a:r>
            <a:endParaRPr kumimoji="0" lang="it-IT"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15000"/>
              </a:lnSpc>
              <a:spcBef>
                <a:spcPct val="20000"/>
              </a:spcBef>
              <a:spcAft>
                <a:spcPts val="0"/>
              </a:spcAft>
              <a:buClrTx/>
              <a:buSzTx/>
              <a:buFont typeface="+mj-lt"/>
              <a:buAutoNum type="alphaLcParenR"/>
              <a:tabLst/>
              <a:defRPr/>
            </a:pPr>
            <a:r>
              <a:rPr kumimoji="0" lang="it-IT" sz="18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Omissis;</a:t>
            </a:r>
            <a:endParaRPr kumimoji="0" lang="it-IT"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15000"/>
              </a:lnSpc>
              <a:spcBef>
                <a:spcPct val="20000"/>
              </a:spcBef>
              <a:spcAft>
                <a:spcPts val="1000"/>
              </a:spcAft>
              <a:buClrTx/>
              <a:buSzTx/>
              <a:buFont typeface="+mj-lt"/>
              <a:buAutoNum type="alphaLcParenR"/>
              <a:tabLst/>
              <a:defRPr/>
            </a:pPr>
            <a:r>
              <a:rPr kumimoji="0" lang="it-IT" sz="1800" b="0" i="1"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rPr>
              <a:t>Per ogni altro intervento edilizio che introduca modifiche incidenti sulle condizioni di sicurezza, igiene, salubrità, </a:t>
            </a:r>
            <a:r>
              <a:rPr kumimoji="0" lang="it-IT" sz="1800" b="1" i="1" u="none" strike="noStrike" kern="1200" cap="none" spc="0" normalizeH="0" baseline="0" noProof="0">
                <a:ln>
                  <a:noFill/>
                </a:ln>
                <a:solidFill>
                  <a:srgbClr val="FF0000"/>
                </a:solidFill>
                <a:effectLst/>
                <a:uLnTx/>
                <a:uFillTx/>
                <a:latin typeface="Calibri"/>
                <a:ea typeface="Calibri" panose="020F0502020204030204" pitchFamily="34" charset="0"/>
                <a:cs typeface="Times New Roman" panose="02020603050405020304" pitchFamily="18" charset="0"/>
              </a:rPr>
              <a:t>risparmio energetico</a:t>
            </a:r>
            <a:r>
              <a:rPr kumimoji="0" lang="it-IT" sz="1800" b="0" i="1"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rPr>
              <a:t>, accessibilità delle unità immobiliari.</a:t>
            </a:r>
            <a:endParaRPr kumimoji="0" lang="it-IT" sz="18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endParaRPr>
          </a:p>
          <a:p>
            <a:endParaRPr lang="it-IT"/>
          </a:p>
        </p:txBody>
      </p:sp>
    </p:spTree>
    <p:extLst>
      <p:ext uri="{BB962C8B-B14F-4D97-AF65-F5344CB8AC3E}">
        <p14:creationId xmlns:p14="http://schemas.microsoft.com/office/powerpoint/2010/main" val="223952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99869"/>
            <a:ext cx="8229600" cy="917769"/>
          </a:xfrm>
        </p:spPr>
        <p:txBody>
          <a:bodyPr>
            <a:normAutofit fontScale="90000"/>
          </a:bodyPr>
          <a:lstStyle/>
          <a:p>
            <a:r>
              <a:rPr lang="it-IT" dirty="0">
                <a:solidFill>
                  <a:srgbClr val="0000FF"/>
                </a:solidFill>
              </a:rPr>
              <a:t>CONFORMITA’ EDILIZIA</a:t>
            </a:r>
            <a:r>
              <a:rPr lang="it-IT" dirty="0"/>
              <a:t/>
            </a:r>
            <a:br>
              <a:rPr lang="it-IT" dirty="0"/>
            </a:br>
            <a:r>
              <a:rPr lang="it-IT" sz="4000" dirty="0"/>
              <a:t>Art. 49, comma 1, DPR 380/01</a:t>
            </a:r>
          </a:p>
        </p:txBody>
      </p:sp>
      <p:sp>
        <p:nvSpPr>
          <p:cNvPr id="3" name="Segnaposto contenuto 2"/>
          <p:cNvSpPr>
            <a:spLocks noGrp="1"/>
          </p:cNvSpPr>
          <p:nvPr>
            <p:ph idx="1"/>
          </p:nvPr>
        </p:nvSpPr>
        <p:spPr/>
        <p:txBody>
          <a:bodyPr>
            <a:normAutofit fontScale="85000" lnSpcReduction="20000"/>
          </a:bodyPr>
          <a:lstStyle/>
          <a:p>
            <a:pPr algn="just"/>
            <a:r>
              <a:rPr lang="it-IT" dirty="0"/>
              <a:t>1. Fatte salve le sanzioni di cui al presente titolo, </a:t>
            </a:r>
            <a:r>
              <a:rPr lang="it-IT" dirty="0">
                <a:solidFill>
                  <a:srgbClr val="FF0000"/>
                </a:solidFill>
              </a:rPr>
              <a:t>gli interventi abusivi realizzati in assenza di titolo o in contrasto con lo stesso, ovvero sulla base di un titolo successivamente annullato, non beneficiano delle agevolazioni fiscali previste dalle norme vigenti</a:t>
            </a:r>
            <a:r>
              <a:rPr lang="it-IT" dirty="0"/>
              <a:t>, né di contributi o altre provvidenze dello Stato o di enti pubblici. Il contrasto deve riguardare violazioni di altezza, distacchi, cubatura o superficie coperta che eccedano per singola unità immobiliare il due per cento delle misure prescritte, ovvero il mancato rispetto delle destinazioni e degli allineamenti indicati nel programma di fabbricazione, nel piano regolatore generale e nei piani particolareggiati di esecuzione.</a:t>
            </a:r>
          </a:p>
        </p:txBody>
      </p:sp>
    </p:spTree>
    <p:extLst>
      <p:ext uri="{BB962C8B-B14F-4D97-AF65-F5344CB8AC3E}">
        <p14:creationId xmlns:p14="http://schemas.microsoft.com/office/powerpoint/2010/main" val="4287140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01084"/>
            <a:ext cx="8229600" cy="5275754"/>
          </a:xfrm>
        </p:spPr>
        <p:txBody>
          <a:bodyPr>
            <a:normAutofit/>
          </a:bodyPr>
          <a:lstStyle/>
          <a:p>
            <a:pPr marL="0" indent="0" algn="ctr">
              <a:buNone/>
            </a:pPr>
            <a:r>
              <a:rPr lang="it-IT" dirty="0"/>
              <a:t>LEGGE 13 ottobre 2020, n. 126</a:t>
            </a:r>
          </a:p>
          <a:p>
            <a:pPr marL="0" indent="0" algn="ctr">
              <a:buNone/>
            </a:pPr>
            <a:r>
              <a:rPr lang="it-IT" dirty="0"/>
              <a:t>All’art. 51 comma 13-ter</a:t>
            </a:r>
          </a:p>
          <a:p>
            <a:pPr marL="0" indent="0" algn="ctr">
              <a:buNone/>
            </a:pPr>
            <a:endParaRPr lang="it-IT" dirty="0"/>
          </a:p>
          <a:p>
            <a:pPr marL="0" indent="0" algn="just">
              <a:lnSpc>
                <a:spcPct val="150000"/>
              </a:lnSpc>
              <a:buNone/>
            </a:pPr>
            <a:r>
              <a:rPr lang="it-IT" sz="2000" dirty="0"/>
              <a:t>Al fine di semplificare la presentazione dei titoli abitativi relativi </a:t>
            </a:r>
            <a:r>
              <a:rPr lang="it-IT" sz="2000" dirty="0">
                <a:solidFill>
                  <a:srgbClr val="FF0000"/>
                </a:solidFill>
              </a:rPr>
              <a:t>agli interventi sulle parti comuni </a:t>
            </a:r>
            <a:r>
              <a:rPr lang="it-IT" sz="2000" dirty="0"/>
              <a:t>che beneficiano degli incentivi disciplinati dal presente articolo, </a:t>
            </a:r>
            <a:r>
              <a:rPr lang="it-IT" sz="2000" dirty="0">
                <a:solidFill>
                  <a:srgbClr val="FF0000"/>
                </a:solidFill>
              </a:rPr>
              <a:t>le asseverazioni dei tecnici abilitati in merito allo stato legittimo degli immobili plurifamiliari</a:t>
            </a:r>
            <a:r>
              <a:rPr lang="it-IT" sz="2000" dirty="0"/>
              <a:t>, di cui all’articolo 9 -bis del testo unico di cui al decreto del Presidente della Repubblica 6 giugno 2001, n. 380, </a:t>
            </a:r>
            <a:r>
              <a:rPr lang="it-IT" sz="2000" dirty="0">
                <a:solidFill>
                  <a:srgbClr val="FF0000"/>
                </a:solidFill>
              </a:rPr>
              <a:t>e i relativi accertamenti dello sportello unico per l’edilizia sono riferiti esclusivamente alle parti comuni degli edifici interessati dai medesimi interventi</a:t>
            </a:r>
            <a:r>
              <a:rPr lang="it-IT" sz="2000" dirty="0"/>
              <a:t>”</a:t>
            </a:r>
          </a:p>
        </p:txBody>
      </p:sp>
    </p:spTree>
    <p:extLst>
      <p:ext uri="{BB962C8B-B14F-4D97-AF65-F5344CB8AC3E}">
        <p14:creationId xmlns:p14="http://schemas.microsoft.com/office/powerpoint/2010/main" val="1865492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Art. 9-bis, comma 1-bis, DPR 380/01</a:t>
            </a:r>
          </a:p>
        </p:txBody>
      </p:sp>
      <p:sp>
        <p:nvSpPr>
          <p:cNvPr id="3" name="Segnaposto contenuto 2"/>
          <p:cNvSpPr>
            <a:spLocks noGrp="1"/>
          </p:cNvSpPr>
          <p:nvPr>
            <p:ph idx="1"/>
          </p:nvPr>
        </p:nvSpPr>
        <p:spPr/>
        <p:txBody>
          <a:bodyPr/>
          <a:lstStyle/>
          <a:p>
            <a:r>
              <a:rPr lang="it-IT" sz="1800" dirty="0">
                <a:solidFill>
                  <a:prstClr val="black"/>
                </a:solidFill>
              </a:rPr>
              <a:t>Lo stato legittimo dell’immobile o dell’unità immobiliare è quello stabilito dal titolo abilitativo che ne ha previsto la costruzione o che ne ha legittimato la stessa e da quello che ha disciplinato l’ultimo intervento edilizio che  ha interessato l’intero immobile o unità immobiliare, integrati con gli eventuali titoli successivi che hanno abilitato interventi parziali. </a:t>
            </a:r>
          </a:p>
          <a:p>
            <a:r>
              <a:rPr lang="it-IT" sz="1800" dirty="0">
                <a:solidFill>
                  <a:prstClr val="black"/>
                </a:solidFill>
              </a:rPr>
              <a:t>Per gli immobili realizzati in un’epoca nella quale non era obbligatorio acquisire il titolo abilitativo edilizio, lo stato legittimo è quello desumibile dalle informazioni catastali di primo impianto ovvero da altri documenti probanti, quali le riprese fotografiche, gli estratti cartografici, i documenti d’archivio, o altro atto, pubblico o privato, di cui sia dimostrata la provenienza e dal titolo abilitativo che ha disciplinato l’ultimo intervento edilizio che ha interessato l’intero immobile o unità immobiliare, integrati con gli eventuali titoli successivi che hanno abilitato interventi parziali. Le disposizioni di cui al secondo periodo si applicano altresì nei casi in cui sussista un principio di prova del titolo abilitativo del quale, tuttavia, non sia disponibile copia.</a:t>
            </a:r>
            <a:endParaRPr lang="it-IT" dirty="0"/>
          </a:p>
        </p:txBody>
      </p:sp>
    </p:spTree>
    <p:extLst>
      <p:ext uri="{BB962C8B-B14F-4D97-AF65-F5344CB8AC3E}">
        <p14:creationId xmlns:p14="http://schemas.microsoft.com/office/powerpoint/2010/main" val="248604293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572</TotalTime>
  <Words>1974</Words>
  <Application>Microsoft Macintosh PowerPoint</Application>
  <PresentationFormat>Presentazione su schermo (4:3)</PresentationFormat>
  <Paragraphs>209</Paragraphs>
  <Slides>31</Slides>
  <Notes>1</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Tema di Office</vt:lpstr>
      <vt:lpstr>SUPERBONUS 110%</vt:lpstr>
      <vt:lpstr>Presentazione di PowerPoint</vt:lpstr>
      <vt:lpstr>Presentazione di PowerPoint</vt:lpstr>
      <vt:lpstr>TITOLI EDILIZI PER ESEGUIRE I LAVORI</vt:lpstr>
      <vt:lpstr>TITOLI EDILIZI PER ESEGUIRE I LAVORI</vt:lpstr>
      <vt:lpstr>TITOLI EDILIZI PER ESEGUIRE I LAVORI</vt:lpstr>
      <vt:lpstr>CONFORMITA’ EDILIZIA Art. 49, comma 1, DPR 380/01</vt:lpstr>
      <vt:lpstr>Presentazione di PowerPoint</vt:lpstr>
      <vt:lpstr>Art. 9-bis, comma 1-bis, DPR 380/01</vt:lpstr>
      <vt:lpstr>Art. 34-bis DPR 380/01 introdotto dalla Legge 120 del 11-09-2020</vt:lpstr>
      <vt:lpstr>EDIFICI PLURIFAMILIARI</vt:lpstr>
      <vt:lpstr>EDIFICI PLURIFAMILIARI</vt:lpstr>
      <vt:lpstr>EDIFICI SINGOLI O MONOFAMILIARI</vt:lpstr>
      <vt:lpstr>EDIFICI SINGOLI O MONOFAMILIARI</vt:lpstr>
      <vt:lpstr>ESEMPI DI DIFFORMITA’</vt:lpstr>
      <vt:lpstr>ESEMPI DI DIFFORMITA’</vt:lpstr>
      <vt:lpstr>Presentazione di PowerPoint</vt:lpstr>
      <vt:lpstr>COMPUTI METRICI</vt:lpstr>
      <vt:lpstr>INTERVENTI TRAINANTI E TRAINATI</vt:lpstr>
      <vt:lpstr>PREZZARI DI RIFERIMENTO</vt:lpstr>
      <vt:lpstr>ESTRATTO PREZZARIO REGIONALE</vt:lpstr>
      <vt:lpstr>ESTRATTO PREZZARIO DEI</vt:lpstr>
      <vt:lpstr>CAUTELE DA USARE</vt:lpstr>
      <vt:lpstr>ESEMPI GRAFICI</vt:lpstr>
      <vt:lpstr>CAPPOTTO A CONFINE</vt:lpstr>
      <vt:lpstr>ANALISI DEI PREZZI</vt:lpstr>
      <vt:lpstr>CONTABILITA’ FINALE</vt:lpstr>
      <vt:lpstr>ESEMPIO CONTABILITA’</vt:lpstr>
      <vt:lpstr>CONTABILITA’ FINALE</vt:lpstr>
      <vt:lpstr>COMPENSI PROFESSIONALI</vt:lpstr>
      <vt:lpstr>CONSIGLI SU COME MUOVERSI per non perdere tempo con il Superbonus 110%</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SUPERBONUS 110%</dc:title>
  <dc:creator>Mirko</dc:creator>
  <cp:lastModifiedBy>Mirko</cp:lastModifiedBy>
  <cp:revision>49</cp:revision>
  <cp:lastPrinted>2020-11-27T15:59:48Z</cp:lastPrinted>
  <dcterms:created xsi:type="dcterms:W3CDTF">2020-11-18T16:09:01Z</dcterms:created>
  <dcterms:modified xsi:type="dcterms:W3CDTF">2020-12-01T09:33:30Z</dcterms:modified>
</cp:coreProperties>
</file>